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  <p:sldMasterId id="2147483894" r:id="rId2"/>
    <p:sldMasterId id="2147483913" r:id="rId3"/>
  </p:sldMasterIdLst>
  <p:notesMasterIdLst>
    <p:notesMasterId r:id="rId52"/>
  </p:notesMasterIdLst>
  <p:handoutMasterIdLst>
    <p:handoutMasterId r:id="rId53"/>
  </p:handoutMasterIdLst>
  <p:sldIdLst>
    <p:sldId id="295" r:id="rId4"/>
    <p:sldId id="336" r:id="rId5"/>
    <p:sldId id="337" r:id="rId6"/>
    <p:sldId id="335" r:id="rId7"/>
    <p:sldId id="339" r:id="rId8"/>
    <p:sldId id="338" r:id="rId9"/>
    <p:sldId id="340" r:id="rId10"/>
    <p:sldId id="296" r:id="rId11"/>
    <p:sldId id="297" r:id="rId12"/>
    <p:sldId id="298" r:id="rId13"/>
    <p:sldId id="299" r:id="rId14"/>
    <p:sldId id="341" r:id="rId15"/>
    <p:sldId id="342" r:id="rId16"/>
    <p:sldId id="300" r:id="rId17"/>
    <p:sldId id="350" r:id="rId18"/>
    <p:sldId id="351" r:id="rId19"/>
    <p:sldId id="353" r:id="rId20"/>
    <p:sldId id="343" r:id="rId21"/>
    <p:sldId id="344" r:id="rId22"/>
    <p:sldId id="345" r:id="rId23"/>
    <p:sldId id="346" r:id="rId24"/>
    <p:sldId id="301" r:id="rId25"/>
    <p:sldId id="348" r:id="rId26"/>
    <p:sldId id="349" r:id="rId27"/>
    <p:sldId id="347" r:id="rId28"/>
    <p:sldId id="355" r:id="rId29"/>
    <p:sldId id="354" r:id="rId30"/>
    <p:sldId id="356" r:id="rId31"/>
    <p:sldId id="303" r:id="rId32"/>
    <p:sldId id="357" r:id="rId33"/>
    <p:sldId id="358" r:id="rId34"/>
    <p:sldId id="359" r:id="rId35"/>
    <p:sldId id="360" r:id="rId36"/>
    <p:sldId id="370" r:id="rId37"/>
    <p:sldId id="361" r:id="rId38"/>
    <p:sldId id="304" r:id="rId39"/>
    <p:sldId id="362" r:id="rId40"/>
    <p:sldId id="305" r:id="rId41"/>
    <p:sldId id="363" r:id="rId42"/>
    <p:sldId id="364" r:id="rId43"/>
    <p:sldId id="306" r:id="rId44"/>
    <p:sldId id="366" r:id="rId45"/>
    <p:sldId id="365" r:id="rId46"/>
    <p:sldId id="367" r:id="rId47"/>
    <p:sldId id="307" r:id="rId48"/>
    <p:sldId id="308" r:id="rId49"/>
    <p:sldId id="368" r:id="rId50"/>
    <p:sldId id="369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660"/>
  </p:normalViewPr>
  <p:slideViewPr>
    <p:cSldViewPr>
      <p:cViewPr>
        <p:scale>
          <a:sx n="91" d="100"/>
          <a:sy n="91" d="100"/>
        </p:scale>
        <p:origin x="2094" y="5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Relationship Id="rId9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D4A66-4E06-4F80-804F-A964EB6C0D0A}" type="datetimeFigureOut">
              <a:rPr lang="en-US" smtClean="0"/>
              <a:pPr/>
              <a:t>11/12/2019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40500-23C6-45C7-9626-EF17B47CA0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2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46D3D-12D9-42A1-A359-88470FD6EB52}" type="datetimeFigureOut">
              <a:rPr lang="en-US" smtClean="0"/>
              <a:pPr/>
              <a:t>11/12/2019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8331F-8B33-4884-9995-3C14B2EEB3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8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 rot="20707748">
            <a:off x="-617539" y="-652551"/>
            <a:ext cx="6664606" cy="3942692"/>
          </a:xfrm>
          <a:custGeom>
            <a:avLst/>
            <a:gdLst/>
            <a:ahLst/>
            <a:cxnLst/>
            <a:rect l="l" t="t" r="r" b="b"/>
            <a:pathLst>
              <a:path w="6664606" h="3942692">
                <a:moveTo>
                  <a:pt x="1046923" y="0"/>
                </a:moveTo>
                <a:lnTo>
                  <a:pt x="6664606" y="1491692"/>
                </a:lnTo>
                <a:lnTo>
                  <a:pt x="6664606" y="3860602"/>
                </a:lnTo>
                <a:cubicBezTo>
                  <a:pt x="6664606" y="3905939"/>
                  <a:pt x="6627853" y="3942692"/>
                  <a:pt x="6582516" y="3942692"/>
                </a:cubicBezTo>
                <a:lnTo>
                  <a:pt x="0" y="3942692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20707748">
            <a:off x="6168153" y="-441831"/>
            <a:ext cx="3126510" cy="2426476"/>
          </a:xfrm>
          <a:custGeom>
            <a:avLst/>
            <a:gdLst/>
            <a:ahLst/>
            <a:cxnLst/>
            <a:rect l="l" t="t" r="r" b="b"/>
            <a:pathLst>
              <a:path w="3126510" h="2426476">
                <a:moveTo>
                  <a:pt x="0" y="0"/>
                </a:moveTo>
                <a:lnTo>
                  <a:pt x="3126510" y="830198"/>
                </a:lnTo>
                <a:lnTo>
                  <a:pt x="2702642" y="2426476"/>
                </a:lnTo>
                <a:lnTo>
                  <a:pt x="82091" y="2426476"/>
                </a:lnTo>
                <a:cubicBezTo>
                  <a:pt x="36754" y="2426475"/>
                  <a:pt x="1" y="2389722"/>
                  <a:pt x="1" y="2344385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rot="20707748">
            <a:off x="7144098" y="2001564"/>
            <a:ext cx="2679455" cy="4946037"/>
          </a:xfrm>
          <a:custGeom>
            <a:avLst/>
            <a:gdLst/>
            <a:ahLst/>
            <a:cxnLst/>
            <a:rect l="l" t="t" r="r" b="b"/>
            <a:pathLst>
              <a:path w="2679455" h="4946037">
                <a:moveTo>
                  <a:pt x="2679455" y="0"/>
                </a:moveTo>
                <a:lnTo>
                  <a:pt x="1366108" y="4946037"/>
                </a:lnTo>
                <a:lnTo>
                  <a:pt x="0" y="4583288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20707748">
            <a:off x="-205621" y="3323292"/>
            <a:ext cx="7378073" cy="4557796"/>
          </a:xfrm>
          <a:custGeom>
            <a:avLst/>
            <a:gdLst/>
            <a:ahLst/>
            <a:cxnLst/>
            <a:rect l="l" t="t" r="r" b="b"/>
            <a:pathLst>
              <a:path w="7378073" h="4557796">
                <a:moveTo>
                  <a:pt x="7327936" y="6451"/>
                </a:moveTo>
                <a:cubicBezTo>
                  <a:pt x="7357400" y="18913"/>
                  <a:pt x="7378073" y="48087"/>
                  <a:pt x="7378073" y="82090"/>
                </a:cubicBezTo>
                <a:lnTo>
                  <a:pt x="7378073" y="4557796"/>
                </a:lnTo>
                <a:lnTo>
                  <a:pt x="0" y="2598658"/>
                </a:lnTo>
                <a:lnTo>
                  <a:pt x="690034" y="0"/>
                </a:lnTo>
                <a:lnTo>
                  <a:pt x="7295983" y="0"/>
                </a:lnTo>
                <a:cubicBezTo>
                  <a:pt x="7307317" y="0"/>
                  <a:pt x="7318115" y="2297"/>
                  <a:pt x="7327936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-900000">
            <a:off x="547834" y="3632676"/>
            <a:ext cx="5985159" cy="1606102"/>
          </a:xfrm>
        </p:spPr>
        <p:txBody>
          <a:bodyPr>
            <a:normAutofit/>
          </a:bodyPr>
          <a:lstStyle>
            <a:lvl1pPr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2201145" y="5027230"/>
            <a:ext cx="4655297" cy="1128495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741465" y="2313285"/>
            <a:ext cx="1524000" cy="365125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DA840030-70C1-4737-A982-68C7423B206F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324600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9842" y="6324600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 rot="900000">
            <a:off x="-533701" y="-979752"/>
            <a:ext cx="6672870" cy="6821601"/>
          </a:xfrm>
          <a:custGeom>
            <a:avLst/>
            <a:gdLst/>
            <a:ahLst/>
            <a:cxnLst/>
            <a:rect l="l" t="t" r="r" b="b"/>
            <a:pathLst>
              <a:path w="6672870" h="6821601">
                <a:moveTo>
                  <a:pt x="0" y="1787990"/>
                </a:moveTo>
                <a:lnTo>
                  <a:pt x="6672870" y="0"/>
                </a:lnTo>
                <a:lnTo>
                  <a:pt x="6672870" y="6739511"/>
                </a:lnTo>
                <a:cubicBezTo>
                  <a:pt x="6672870" y="6784848"/>
                  <a:pt x="6636117" y="6821601"/>
                  <a:pt x="6590780" y="6821601"/>
                </a:cubicBezTo>
                <a:lnTo>
                  <a:pt x="1348753" y="682160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900000">
            <a:off x="-283896" y="5969722"/>
            <a:ext cx="5300494" cy="1495954"/>
          </a:xfrm>
          <a:custGeom>
            <a:avLst/>
            <a:gdLst/>
            <a:ahLst/>
            <a:cxnLst/>
            <a:rect l="l" t="t" r="r" b="b"/>
            <a:pathLst>
              <a:path w="5300494" h="1495954">
                <a:moveTo>
                  <a:pt x="0" y="0"/>
                </a:moveTo>
                <a:lnTo>
                  <a:pt x="5218404" y="0"/>
                </a:lnTo>
                <a:cubicBezTo>
                  <a:pt x="5263741" y="0"/>
                  <a:pt x="5300494" y="36753"/>
                  <a:pt x="5300494" y="82090"/>
                </a:cubicBezTo>
                <a:lnTo>
                  <a:pt x="5300494" y="183095"/>
                </a:lnTo>
                <a:lnTo>
                  <a:pt x="400840" y="149595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rot="900000">
            <a:off x="6930292" y="-242630"/>
            <a:ext cx="2434235" cy="1383623"/>
          </a:xfrm>
          <a:custGeom>
            <a:avLst/>
            <a:gdLst/>
            <a:ahLst/>
            <a:cxnLst/>
            <a:rect l="l" t="t" r="r" b="b"/>
            <a:pathLst>
              <a:path w="2434235" h="1383623">
                <a:moveTo>
                  <a:pt x="0" y="552912"/>
                </a:moveTo>
                <a:lnTo>
                  <a:pt x="2063495" y="0"/>
                </a:lnTo>
                <a:lnTo>
                  <a:pt x="2434235" y="1383623"/>
                </a:lnTo>
                <a:lnTo>
                  <a:pt x="82090" y="1383622"/>
                </a:lnTo>
                <a:cubicBezTo>
                  <a:pt x="36754" y="1383622"/>
                  <a:pt x="0" y="1346869"/>
                  <a:pt x="0" y="130153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5899782" y="1282101"/>
            <a:ext cx="3842742" cy="6178450"/>
          </a:xfrm>
          <a:custGeom>
            <a:avLst/>
            <a:gdLst/>
            <a:ahLst/>
            <a:cxnLst/>
            <a:rect l="l" t="t" r="r" b="b"/>
            <a:pathLst>
              <a:path w="3842742" h="617845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463128" y="0"/>
                </a:lnTo>
                <a:lnTo>
                  <a:pt x="3842742" y="5148790"/>
                </a:lnTo>
                <a:lnTo>
                  <a:pt x="0" y="6178450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4578273" y="2744935"/>
            <a:ext cx="5036383" cy="1997131"/>
          </a:xfrm>
        </p:spPr>
        <p:txBody>
          <a:bodyPr anchor="t">
            <a:normAutofit/>
          </a:bodyPr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900000">
            <a:off x="1507529" y="615731"/>
            <a:ext cx="4323504" cy="3294418"/>
          </a:xfrm>
          <a:prstGeom prst="roundRect">
            <a:avLst>
              <a:gd name="adj" fmla="val 4992"/>
            </a:avLst>
          </a:prstGeom>
          <a:ln w="19050">
            <a:solidFill>
              <a:schemeClr val="tx1"/>
            </a:solidFill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900000">
            <a:off x="822789" y="4161126"/>
            <a:ext cx="4310915" cy="12035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900000">
            <a:off x="6992395" y="57125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2AA48F1-F90D-4024-9100-8466559AE83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900000">
            <a:off x="647292" y="5162531"/>
            <a:ext cx="297745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900000">
            <a:off x="7046470" y="391054"/>
            <a:ext cx="1963187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95918" y="-766298"/>
            <a:ext cx="8332816" cy="5894380"/>
          </a:xfrm>
          <a:custGeom>
            <a:avLst/>
            <a:gdLst/>
            <a:ahLst/>
            <a:cxnLst/>
            <a:rect l="l" t="t" r="r" b="b"/>
            <a:pathLst>
              <a:path w="8332816" h="5894380">
                <a:moveTo>
                  <a:pt x="1565164" y="0"/>
                </a:moveTo>
                <a:lnTo>
                  <a:pt x="8332816" y="1797049"/>
                </a:lnTo>
                <a:lnTo>
                  <a:pt x="8332816" y="5812290"/>
                </a:lnTo>
                <a:cubicBezTo>
                  <a:pt x="8332816" y="5857627"/>
                  <a:pt x="8296063" y="5894380"/>
                  <a:pt x="8250726" y="5894380"/>
                </a:cubicBezTo>
                <a:lnTo>
                  <a:pt x="0" y="589438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64746" y="5089618"/>
            <a:ext cx="8528044" cy="2911464"/>
          </a:xfrm>
          <a:custGeom>
            <a:avLst/>
            <a:gdLst/>
            <a:ahLst/>
            <a:cxnLst/>
            <a:rect l="l" t="t" r="r" b="b"/>
            <a:pathLst>
              <a:path w="8528044" h="2911464">
                <a:moveTo>
                  <a:pt x="8477907" y="6451"/>
                </a:moveTo>
                <a:cubicBezTo>
                  <a:pt x="8507371" y="18913"/>
                  <a:pt x="8528044" y="48087"/>
                  <a:pt x="8528044" y="82090"/>
                </a:cubicBezTo>
                <a:lnTo>
                  <a:pt x="8528044" y="2911464"/>
                </a:lnTo>
                <a:lnTo>
                  <a:pt x="0" y="646970"/>
                </a:lnTo>
                <a:lnTo>
                  <a:pt x="171794" y="0"/>
                </a:lnTo>
                <a:lnTo>
                  <a:pt x="8445954" y="0"/>
                </a:lnTo>
                <a:cubicBezTo>
                  <a:pt x="8457288" y="0"/>
                  <a:pt x="8468086" y="2297"/>
                  <a:pt x="847790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8533928" y="3839503"/>
            <a:ext cx="1011244" cy="2994350"/>
          </a:xfrm>
          <a:custGeom>
            <a:avLst/>
            <a:gdLst/>
            <a:ahLst/>
            <a:cxnLst/>
            <a:rect l="l" t="t" r="r" b="b"/>
            <a:pathLst>
              <a:path w="1011244" h="2994350">
                <a:moveTo>
                  <a:pt x="1011244" y="0"/>
                </a:moveTo>
                <a:lnTo>
                  <a:pt x="216140" y="2994350"/>
                </a:lnTo>
                <a:lnTo>
                  <a:pt x="0" y="2936957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588490" y="-321837"/>
            <a:ext cx="1976541" cy="4072806"/>
          </a:xfrm>
          <a:custGeom>
            <a:avLst/>
            <a:gdLst/>
            <a:ahLst/>
            <a:cxnLst/>
            <a:rect l="l" t="t" r="r" b="b"/>
            <a:pathLst>
              <a:path w="1976541" h="4072806">
                <a:moveTo>
                  <a:pt x="0" y="0"/>
                </a:moveTo>
                <a:lnTo>
                  <a:pt x="1976541" y="524841"/>
                </a:lnTo>
                <a:lnTo>
                  <a:pt x="1034432" y="4072806"/>
                </a:lnTo>
                <a:lnTo>
                  <a:pt x="82090" y="4072806"/>
                </a:lnTo>
                <a:cubicBezTo>
                  <a:pt x="36753" y="4072806"/>
                  <a:pt x="0" y="4036053"/>
                  <a:pt x="0" y="399071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900000">
            <a:off x="3183882" y="4760430"/>
            <a:ext cx="5004753" cy="1299542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781854" y="984581"/>
            <a:ext cx="6581279" cy="360475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996405" y="6238502"/>
            <a:ext cx="1524000" cy="365125"/>
          </a:xfrm>
        </p:spPr>
        <p:txBody>
          <a:bodyPr/>
          <a:lstStyle/>
          <a:p>
            <a:fld id="{59189A57-7F12-45A4-A6B8-7774E1A37D7E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5321849" y="609479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8182730" y="3246937"/>
            <a:ext cx="907445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82907" y="-626065"/>
            <a:ext cx="7440156" cy="7347127"/>
          </a:xfrm>
          <a:custGeom>
            <a:avLst/>
            <a:gdLst/>
            <a:ahLst/>
            <a:cxnLst/>
            <a:rect l="l" t="t" r="r" b="b"/>
            <a:pathLst>
              <a:path w="7440156" h="7347127">
                <a:moveTo>
                  <a:pt x="1760047" y="0"/>
                </a:moveTo>
                <a:lnTo>
                  <a:pt x="7440156" y="1508269"/>
                </a:lnTo>
                <a:lnTo>
                  <a:pt x="7440156" y="7265037"/>
                </a:lnTo>
                <a:cubicBezTo>
                  <a:pt x="7440156" y="7310374"/>
                  <a:pt x="7403403" y="7347127"/>
                  <a:pt x="7358066" y="7347127"/>
                </a:cubicBezTo>
                <a:lnTo>
                  <a:pt x="2707078" y="7347127"/>
                </a:lnTo>
                <a:lnTo>
                  <a:pt x="0" y="662830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3227235" y="6274264"/>
            <a:ext cx="4396677" cy="1167472"/>
          </a:xfrm>
          <a:custGeom>
            <a:avLst/>
            <a:gdLst/>
            <a:ahLst/>
            <a:cxnLst/>
            <a:rect l="l" t="t" r="r" b="b"/>
            <a:pathLst>
              <a:path w="4396677" h="1167472">
                <a:moveTo>
                  <a:pt x="4346539" y="6451"/>
                </a:moveTo>
                <a:cubicBezTo>
                  <a:pt x="4376003" y="18913"/>
                  <a:pt x="4396677" y="48087"/>
                  <a:pt x="4396677" y="82090"/>
                </a:cubicBezTo>
                <a:lnTo>
                  <a:pt x="4396677" y="1167472"/>
                </a:lnTo>
                <a:lnTo>
                  <a:pt x="0" y="0"/>
                </a:lnTo>
                <a:lnTo>
                  <a:pt x="4314586" y="0"/>
                </a:lnTo>
                <a:cubicBezTo>
                  <a:pt x="4325920" y="0"/>
                  <a:pt x="4336718" y="2297"/>
                  <a:pt x="4346539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7659524" y="5459724"/>
            <a:ext cx="1710569" cy="1538689"/>
          </a:xfrm>
          <a:custGeom>
            <a:avLst/>
            <a:gdLst/>
            <a:ahLst/>
            <a:cxnLst/>
            <a:rect l="l" t="t" r="r" b="b"/>
            <a:pathLst>
              <a:path w="1710569" h="1538689">
                <a:moveTo>
                  <a:pt x="1710569" y="1"/>
                </a:moveTo>
                <a:lnTo>
                  <a:pt x="1301993" y="1538689"/>
                </a:lnTo>
                <a:lnTo>
                  <a:pt x="0" y="1192965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6666426" y="-490731"/>
            <a:ext cx="3065776" cy="5811871"/>
          </a:xfrm>
          <a:custGeom>
            <a:avLst/>
            <a:gdLst/>
            <a:ahLst/>
            <a:cxnLst/>
            <a:rect l="l" t="t" r="r" b="b"/>
            <a:pathLst>
              <a:path w="3065776" h="5811871">
                <a:moveTo>
                  <a:pt x="0" y="0"/>
                </a:moveTo>
                <a:lnTo>
                  <a:pt x="3065776" y="814071"/>
                </a:lnTo>
                <a:lnTo>
                  <a:pt x="1738684" y="5811871"/>
                </a:lnTo>
                <a:lnTo>
                  <a:pt x="82090" y="5811871"/>
                </a:lnTo>
                <a:cubicBezTo>
                  <a:pt x="36753" y="5811871"/>
                  <a:pt x="0" y="5775118"/>
                  <a:pt x="0" y="572978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-900000">
            <a:off x="6793335" y="511413"/>
            <a:ext cx="1435608" cy="4818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967762" y="1075673"/>
            <a:ext cx="5398955" cy="508826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FAF65B54-0C34-4D97-90E6-665E2FAC97B2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4997808" y="6188244"/>
            <a:ext cx="238030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3599" y="6263553"/>
            <a:ext cx="683339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274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4959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71117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73877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2116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93517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97056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3894" y="2921988"/>
            <a:ext cx="5064953" cy="16956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900000">
            <a:off x="3479028" y="959716"/>
            <a:ext cx="4658735" cy="5077623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1690988" y="608314"/>
            <a:ext cx="1789355" cy="365125"/>
          </a:xfrm>
        </p:spPr>
        <p:txBody>
          <a:bodyPr/>
          <a:lstStyle/>
          <a:p>
            <a:fld id="{02E3038E-62C7-4DF2-9136-DA8ED3FF6D18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3103620" y="6177546"/>
            <a:ext cx="2392237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>
            <a:off x="1265370" y="300797"/>
            <a:ext cx="2287319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47179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99943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25761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24777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2523270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5280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3181921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79326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37299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1396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900000">
            <a:off x="-57216" y="-1017685"/>
            <a:ext cx="7411427" cy="3438177"/>
          </a:xfrm>
          <a:custGeom>
            <a:avLst/>
            <a:gdLst/>
            <a:ahLst/>
            <a:cxnLst/>
            <a:rect l="l" t="t" r="r" b="b"/>
            <a:pathLst>
              <a:path w="7411427" h="3438177">
                <a:moveTo>
                  <a:pt x="0" y="1985886"/>
                </a:moveTo>
                <a:lnTo>
                  <a:pt x="7411427" y="0"/>
                </a:lnTo>
                <a:lnTo>
                  <a:pt x="7411427" y="3356087"/>
                </a:lnTo>
                <a:cubicBezTo>
                  <a:pt x="7411427" y="3401424"/>
                  <a:pt x="7374674" y="3438177"/>
                  <a:pt x="7329337" y="3438177"/>
                </a:cubicBezTo>
                <a:lnTo>
                  <a:pt x="389140" y="34381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-776641" y="2417820"/>
            <a:ext cx="6998365" cy="5080081"/>
          </a:xfrm>
          <a:custGeom>
            <a:avLst/>
            <a:gdLst/>
            <a:ahLst/>
            <a:cxnLst/>
            <a:rect l="l" t="t" r="r" b="b"/>
            <a:pathLst>
              <a:path w="6998365" h="5080081">
                <a:moveTo>
                  <a:pt x="0" y="0"/>
                </a:moveTo>
                <a:lnTo>
                  <a:pt x="6916275" y="0"/>
                </a:lnTo>
                <a:cubicBezTo>
                  <a:pt x="6961612" y="0"/>
                  <a:pt x="6998365" y="36753"/>
                  <a:pt x="6998365" y="82090"/>
                </a:cubicBezTo>
                <a:lnTo>
                  <a:pt x="6998365" y="3569608"/>
                </a:lnTo>
                <a:lnTo>
                  <a:pt x="1361203" y="508008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900000">
            <a:off x="6338067" y="3775812"/>
            <a:ext cx="3102275" cy="3544033"/>
          </a:xfrm>
          <a:custGeom>
            <a:avLst/>
            <a:gdLst/>
            <a:ahLst/>
            <a:cxnLst/>
            <a:rect l="l" t="t" r="r" b="b"/>
            <a:pathLst>
              <a:path w="3102275" h="3544033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375388" y="0"/>
                </a:lnTo>
                <a:lnTo>
                  <a:pt x="3102275" y="2712781"/>
                </a:lnTo>
                <a:lnTo>
                  <a:pt x="0" y="3544033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 rot="900000">
            <a:off x="7327879" y="-104312"/>
            <a:ext cx="2350627" cy="3820866"/>
          </a:xfrm>
          <a:custGeom>
            <a:avLst/>
            <a:gdLst/>
            <a:ahLst/>
            <a:cxnLst/>
            <a:rect l="l" t="t" r="r" b="b"/>
            <a:pathLst>
              <a:path w="2350627" h="3820866">
                <a:moveTo>
                  <a:pt x="1" y="355523"/>
                </a:moveTo>
                <a:lnTo>
                  <a:pt x="1326829" y="0"/>
                </a:lnTo>
                <a:lnTo>
                  <a:pt x="2350627" y="3820866"/>
                </a:lnTo>
                <a:lnTo>
                  <a:pt x="82091" y="3820866"/>
                </a:lnTo>
                <a:cubicBezTo>
                  <a:pt x="36754" y="3820866"/>
                  <a:pt x="1" y="3784113"/>
                  <a:pt x="0" y="37387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900000">
            <a:off x="534986" y="2921829"/>
            <a:ext cx="5690855" cy="1570680"/>
          </a:xfrm>
        </p:spPr>
        <p:txBody>
          <a:bodyPr anchor="b">
            <a:noAutofit/>
          </a:bodyPr>
          <a:lstStyle>
            <a:lvl1pPr algn="r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900000">
            <a:off x="537849" y="4494201"/>
            <a:ext cx="5271544" cy="1500187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6878368" y="376138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8BF2158-CE80-417F-BADA-A315828FFA0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7056965" y="3170795"/>
            <a:ext cx="1926305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 flipH="1">
            <a:off x="7176363" y="2661157"/>
            <a:ext cx="683979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3922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74181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dirty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3844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839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62691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14647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69802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90877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73962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88121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1893" y="2231024"/>
            <a:ext cx="4820301" cy="1436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 rot="-900000">
            <a:off x="1014439" y="1335061"/>
            <a:ext cx="2578608" cy="4839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3701032" y="618005"/>
            <a:ext cx="2580010" cy="4837176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5919" y="5887412"/>
            <a:ext cx="1241980" cy="365125"/>
          </a:xfrm>
        </p:spPr>
        <p:txBody>
          <a:bodyPr/>
          <a:lstStyle>
            <a:lvl1pPr algn="l">
              <a:defRPr/>
            </a:lvl1pPr>
          </a:lstStyle>
          <a:p>
            <a:fld id="{2615FEB8-1ED3-425B-95CA-17777D0ECE76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054658" y="549437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64" y="5643110"/>
            <a:ext cx="1241693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21576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4496357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76923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7808289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18902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15969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9896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-900000">
            <a:off x="854761" y="1406870"/>
            <a:ext cx="2213148" cy="759866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1120518" y="2227895"/>
            <a:ext cx="2578608" cy="3938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 rot="-900000">
            <a:off x="3535709" y="687503"/>
            <a:ext cx="2214753" cy="753043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 rot="-900000">
            <a:off x="3808498" y="1495882"/>
            <a:ext cx="2578608" cy="39559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E1E3D571-56F1-43B9-A50A-DAF43DC6AD1C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-900000">
            <a:off x="4050792" y="549554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0936" y="2926080"/>
            <a:ext cx="5065776" cy="16916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900000">
            <a:off x="1691640" y="612648"/>
            <a:ext cx="1792224" cy="365125"/>
          </a:xfrm>
        </p:spPr>
        <p:txBody>
          <a:bodyPr/>
          <a:lstStyle/>
          <a:p>
            <a:fld id="{305DB2F2-0BC0-458D-A2F5-E7069599C351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900000">
            <a:off x="2493721" y="6101033"/>
            <a:ext cx="3052113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900000">
            <a:off x="1261872" y="301752"/>
            <a:ext cx="2286000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41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900000">
            <a:off x="-372248" y="-1218153"/>
            <a:ext cx="8577953" cy="6344114"/>
          </a:xfrm>
          <a:custGeom>
            <a:avLst/>
            <a:gdLst/>
            <a:ahLst/>
            <a:cxnLst/>
            <a:rect l="l" t="t" r="r" b="b"/>
            <a:pathLst>
              <a:path w="8577953" h="6344114">
                <a:moveTo>
                  <a:pt x="0" y="2298455"/>
                </a:moveTo>
                <a:lnTo>
                  <a:pt x="8577953" y="0"/>
                </a:lnTo>
                <a:lnTo>
                  <a:pt x="8577953" y="6262024"/>
                </a:lnTo>
                <a:cubicBezTo>
                  <a:pt x="8577953" y="6307361"/>
                  <a:pt x="8541200" y="6344113"/>
                  <a:pt x="8495863" y="6344113"/>
                </a:cubicBezTo>
                <a:lnTo>
                  <a:pt x="1084031" y="63441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900000">
            <a:off x="7521938" y="5927116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006FC6A4-3DCE-4261-8631-FAAFCDCC8E18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20707748">
            <a:off x="-897260" y="-624538"/>
            <a:ext cx="7286946" cy="6041338"/>
          </a:xfrm>
          <a:custGeom>
            <a:avLst/>
            <a:gdLst/>
            <a:ahLst/>
            <a:cxnLst/>
            <a:rect l="l" t="t" r="r" b="b"/>
            <a:pathLst>
              <a:path w="7286946" h="6041338">
                <a:moveTo>
                  <a:pt x="1604186" y="0"/>
                </a:moveTo>
                <a:lnTo>
                  <a:pt x="7286946" y="1508972"/>
                </a:lnTo>
                <a:lnTo>
                  <a:pt x="7286946" y="5959247"/>
                </a:lnTo>
                <a:cubicBezTo>
                  <a:pt x="7286946" y="6004584"/>
                  <a:pt x="7250193" y="6041337"/>
                  <a:pt x="7204856" y="6041337"/>
                </a:cubicBezTo>
                <a:lnTo>
                  <a:pt x="0" y="604133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64806" y="5378153"/>
            <a:ext cx="7443151" cy="2476431"/>
          </a:xfrm>
          <a:custGeom>
            <a:avLst/>
            <a:gdLst/>
            <a:ahLst/>
            <a:cxnLst/>
            <a:rect l="l" t="t" r="r" b="b"/>
            <a:pathLst>
              <a:path w="7443151" h="2476431">
                <a:moveTo>
                  <a:pt x="7393013" y="6452"/>
                </a:moveTo>
                <a:cubicBezTo>
                  <a:pt x="7422477" y="18914"/>
                  <a:pt x="7443150" y="48087"/>
                  <a:pt x="7443150" y="82090"/>
                </a:cubicBezTo>
                <a:lnTo>
                  <a:pt x="7443151" y="2476431"/>
                </a:lnTo>
                <a:lnTo>
                  <a:pt x="0" y="500014"/>
                </a:lnTo>
                <a:lnTo>
                  <a:pt x="132771" y="1"/>
                </a:lnTo>
                <a:lnTo>
                  <a:pt x="7361060" y="1"/>
                </a:lnTo>
                <a:cubicBezTo>
                  <a:pt x="7372394" y="0"/>
                  <a:pt x="7383192" y="2298"/>
                  <a:pt x="7393013" y="6452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660994" y="5459931"/>
            <a:ext cx="1709023" cy="1538302"/>
          </a:xfrm>
          <a:custGeom>
            <a:avLst/>
            <a:gdLst/>
            <a:ahLst/>
            <a:cxnLst/>
            <a:rect l="l" t="t" r="r" b="b"/>
            <a:pathLst>
              <a:path w="1709023" h="1538302">
                <a:moveTo>
                  <a:pt x="1709023" y="0"/>
                </a:moveTo>
                <a:lnTo>
                  <a:pt x="1300550" y="1538302"/>
                </a:lnTo>
                <a:lnTo>
                  <a:pt x="0" y="119296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20707748">
            <a:off x="6673110" y="-489836"/>
            <a:ext cx="3059119" cy="5809409"/>
          </a:xfrm>
          <a:custGeom>
            <a:avLst/>
            <a:gdLst/>
            <a:ahLst/>
            <a:cxnLst/>
            <a:rect l="l" t="t" r="r" b="b"/>
            <a:pathLst>
              <a:path w="3059119" h="5809409">
                <a:moveTo>
                  <a:pt x="0" y="0"/>
                </a:moveTo>
                <a:lnTo>
                  <a:pt x="3059119" y="812303"/>
                </a:lnTo>
                <a:lnTo>
                  <a:pt x="1732212" y="5809409"/>
                </a:lnTo>
                <a:lnTo>
                  <a:pt x="82090" y="5809409"/>
                </a:lnTo>
                <a:cubicBezTo>
                  <a:pt x="36753" y="5809409"/>
                  <a:pt x="0" y="5772656"/>
                  <a:pt x="0" y="572731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 anchor="b"/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844848" y="997933"/>
            <a:ext cx="5343100" cy="3888220"/>
          </a:xfrm>
        </p:spPr>
        <p:txBody>
          <a:bodyPr anchor="b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900000">
            <a:off x="3216573" y="5144589"/>
            <a:ext cx="3930375" cy="988131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522321D6-CB2D-4C4E-8B9A-F57DDBD5DEF0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263966" y="6099104"/>
            <a:ext cx="306304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an1080Base.png"/>
          <p:cNvPicPr>
            <a:picLocks noChangeAspect="1"/>
          </p:cNvPicPr>
          <p:nvPr/>
        </p:nvPicPr>
        <p:blipFill>
          <a:blip r:embed="rId15" cstate="print">
            <a:lum bright="-3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rot="-5400000">
            <a:off x="-673455" y="2807056"/>
            <a:ext cx="5320597" cy="18400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0" y="990600"/>
            <a:ext cx="5027024" cy="478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6096001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/>
              </a:defRPr>
            </a:lvl1pPr>
          </a:lstStyle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96001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047" y="5324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6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912" r:id="rId13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3152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97280" indent="-32004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2024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46888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9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  <p:sldLayoutId id="2147483909" r:id="rId15"/>
    <p:sldLayoutId id="2147483910" r:id="rId16"/>
    <p:sldLayoutId id="2147483911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4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  <p:sldLayoutId id="2147483925" r:id="rId12"/>
    <p:sldLayoutId id="2147483926" r:id="rId13"/>
    <p:sldLayoutId id="2147483927" r:id="rId14"/>
    <p:sldLayoutId id="2147483928" r:id="rId15"/>
    <p:sldLayoutId id="2147483929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0.xml"/><Relationship Id="rId1" Type="http://schemas.openxmlformats.org/officeDocument/2006/relationships/video" Target="file:///C:\Users\user\Desktop\2Teaching\2IP\IP2\Ch5-Image%20Preprocessing\bird_garage.wmv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41.wmf"/><Relationship Id="rId3" Type="http://schemas.openxmlformats.org/officeDocument/2006/relationships/oleObject" Target="../embeddings/oleObject1.bin"/><Relationship Id="rId21" Type="http://schemas.openxmlformats.org/officeDocument/2006/relationships/image" Target="../media/image43.png"/><Relationship Id="rId7" Type="http://schemas.openxmlformats.org/officeDocument/2006/relationships/oleObject" Target="../embeddings/oleObject3.bin"/><Relationship Id="rId12" Type="http://schemas.openxmlformats.org/officeDocument/2006/relationships/image" Target="../media/image38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40.wmf"/><Relationship Id="rId20" Type="http://schemas.openxmlformats.org/officeDocument/2006/relationships/image" Target="../media/image42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37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34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3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4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image" Target="../media/image47.png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6.wmf"/><Relationship Id="rId11" Type="http://schemas.openxmlformats.org/officeDocument/2006/relationships/image" Target="../media/image50.png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49.png"/><Relationship Id="rId4" Type="http://schemas.openxmlformats.org/officeDocument/2006/relationships/image" Target="../media/image47.jp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5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0726967">
            <a:off x="3367115" y="1123451"/>
            <a:ext cx="2924446" cy="1657796"/>
          </a:xfrm>
        </p:spPr>
        <p:txBody>
          <a:bodyPr>
            <a:normAutofit/>
          </a:bodyPr>
          <a:lstStyle/>
          <a:p>
            <a:r>
              <a:rPr lang="en-US" sz="5700" dirty="0" smtClean="0"/>
              <a:t>Chapter 5</a:t>
            </a:r>
            <a:endParaRPr lang="en-US" sz="5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3915189" y="2816049"/>
            <a:ext cx="2900830" cy="2472804"/>
          </a:xfrm>
        </p:spPr>
        <p:txBody>
          <a:bodyPr/>
          <a:lstStyle/>
          <a:p>
            <a:r>
              <a:rPr lang="en-US" dirty="0" smtClean="0"/>
              <a:t>Image                 pre-processing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2" descr="H:\T DOCS\PPT JPEGS\97811335936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3033"/>
            <a:ext cx="3001818" cy="351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Picture 10" descr="CL_Logo_RGB_JPG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91263"/>
            <a:ext cx="1295400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6564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11023"/>
            <a:ext cx="6780227" cy="4889144"/>
          </a:xfr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Histogram </a:t>
            </a:r>
            <a:r>
              <a:rPr lang="en-US" altLang="zh-TW" dirty="0" smtClean="0"/>
              <a:t>equalization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Let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be the input histogram, its gray-scale is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sz="2000" dirty="0" smtClean="0"/>
                  <a:t>, </a:t>
                </a:r>
                <a:br>
                  <a:rPr lang="en-US" altLang="zh-TW" sz="2000" dirty="0" smtClean="0"/>
                </a:br>
                <a:r>
                  <a:rPr lang="en-US" altLang="zh-TW" sz="2000" dirty="0" smtClean="0"/>
                  <a:t>  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be the desired output histogram, its </a:t>
                </a:r>
                <a:r>
                  <a:rPr lang="en-US" altLang="zh-TW" sz="2000" dirty="0"/>
                  <a:t>gray-scale is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sz="2000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𝒯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000" dirty="0" smtClean="0"/>
              </a:p>
              <a:p>
                <a:r>
                  <a:rPr lang="en-US" altLang="zh-TW" sz="2000" dirty="0" smtClean="0"/>
                  <a:t>The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monotonic property </a:t>
                </a:r>
                <a:r>
                  <a:rPr lang="en-US" altLang="zh-TW" sz="2000" dirty="0" smtClean="0"/>
                  <a:t>of the transform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 smtClean="0"/>
                  <a:t>implies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TW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sz="1800" dirty="0"/>
              </a:p>
              <a:p>
                <a:r>
                  <a:rPr lang="en-US" altLang="zh-TW" sz="2000" dirty="0" smtClean="0"/>
                  <a:t>The equalized histogram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corresponds to the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uniform probability density function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000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sz="2000" dirty="0" smtClean="0"/>
                  <a:t>whose function value is constant </a:t>
                </a:r>
                <a:endParaRPr lang="en-US" altLang="zh-TW" i="1" dirty="0" smtClean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TW" dirty="0" smtClean="0"/>
              </a:p>
              <a:p>
                <a:pPr marL="0" indent="0">
                  <a:buNone/>
                </a:pPr>
                <a:r>
                  <a:rPr lang="en-US" altLang="zh-TW" sz="2000" dirty="0"/>
                  <a:t>  </a:t>
                </a:r>
                <a:r>
                  <a:rPr lang="en-US" altLang="zh-TW" sz="2000" dirty="0" smtClean="0"/>
                  <a:t>   </a:t>
                </a:r>
                <a:r>
                  <a:rPr lang="en-US" altLang="zh-TW" sz="2000" dirty="0"/>
                  <a:t>for an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sz="2000" dirty="0" smtClean="0"/>
                  <a:t> image</a:t>
                </a:r>
                <a:r>
                  <a:rPr lang="en-US" altLang="zh-TW" sz="2000" dirty="0"/>
                  <a:t>.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 r="-1643" b="-25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Histogram equalization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For the ‘idealized’ continuous probability density,  from</a:t>
                </a:r>
              </a:p>
              <a:p>
                <a:pPr marL="804863" indent="0">
                  <a:buNone/>
                </a:pPr>
                <a:r>
                  <a:rPr lang="en-US" altLang="zh-TW" sz="2000" dirty="0" smtClean="0">
                    <a:effectLst/>
                  </a:rPr>
                  <a:t>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20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2000" i="1"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TW" sz="1800" dirty="0" smtClean="0"/>
                  <a:t>        and           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altLang="zh-TW" sz="1800" dirty="0"/>
              </a:p>
              <a:p>
                <a:pPr marL="0" indent="0">
                  <a:buNone/>
                </a:pPr>
                <a:r>
                  <a:rPr lang="en-US" altLang="zh-TW" sz="2000" dirty="0" smtClean="0"/>
                  <a:t>    we </a:t>
                </a:r>
                <a:r>
                  <a:rPr lang="en-US" altLang="zh-TW" sz="2000" dirty="0"/>
                  <a:t>can </a:t>
                </a:r>
                <a:r>
                  <a:rPr lang="en-US" altLang="zh-TW" sz="2000" dirty="0" smtClean="0"/>
                  <a:t>drive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trlPr>
                            <a:rPr lang="en-US" altLang="zh-TW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200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f>
                            <m:fPr>
                              <m:ctrlPr>
                                <a:rPr lang="en-US" altLang="zh-TW" sz="200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TW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m:rPr>
                          <m:sty m:val="p"/>
                        </m:rPr>
                        <a:rPr lang="en-US" altLang="zh-TW" sz="2000" b="0" i="0" smtClean="0">
                          <a:effectLst/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TW" sz="2000" b="0" i="1" smtClean="0">
                          <a:effectLst/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0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TW" sz="20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altLang="zh-TW" sz="2000">
                          <a:effectLst/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zh-TW" sz="2000" dirty="0"/>
              </a:p>
              <a:p>
                <a:pPr marL="0" indent="0">
                  <a:buNone/>
                </a:pPr>
                <a:r>
                  <a:rPr lang="en-US" altLang="zh-TW" sz="2000" dirty="0"/>
                  <a:t>    from which </a:t>
                </a:r>
                <a14:m>
                  <m:oMath xmlns:m="http://schemas.openxmlformats.org/officeDocument/2006/math">
                    <m:r>
                      <a:rPr lang="zh-TW" altLang="en-US" sz="2000">
                        <a:latin typeface="Cambria Math" panose="02040503050406030204" pitchFamily="18" charset="0"/>
                      </a:rPr>
                      <m:t>𝒯</m:t>
                    </m:r>
                  </m:oMath>
                </a14:m>
                <a:r>
                  <a:rPr lang="en-US" altLang="zh-TW" sz="2000" dirty="0"/>
                  <a:t> can be derived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𝒯</m:t>
                      </m:r>
                      <m:d>
                        <m:d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altLang="zh-TW" sz="2000">
                          <a:effectLst/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000" b="0" i="1" smtClean="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TW" sz="2000" dirty="0" smtClean="0"/>
              </a:p>
              <a:p>
                <a:pPr marL="0" indent="0">
                  <a:buNone/>
                </a:pPr>
                <a:r>
                  <a:rPr lang="en-US" altLang="zh-TW" dirty="0" smtClean="0"/>
                  <a:t> </a:t>
                </a:r>
                <a:r>
                  <a:rPr lang="en-US" altLang="zh-TW" sz="2000" dirty="0"/>
                  <a:t>  The integral in this equation is called the </a:t>
                </a:r>
                <a:r>
                  <a:rPr lang="en-US" altLang="zh-TW" sz="2000" dirty="0">
                    <a:solidFill>
                      <a:srgbClr val="FFFF00"/>
                    </a:solidFill>
                  </a:rPr>
                  <a:t>cumulative </a:t>
                </a:r>
                <a:r>
                  <a:rPr lang="en-US" altLang="zh-TW" sz="2000" dirty="0" smtClean="0">
                    <a:solidFill>
                      <a:srgbClr val="FFFF00"/>
                    </a:solidFill>
                  </a:rPr>
                  <a:t>histogram</a:t>
                </a:r>
                <a:r>
                  <a:rPr lang="en-US" altLang="zh-TW" sz="2000" dirty="0"/>
                  <a:t>.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Histogram equalization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588492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 txBox="1">
                <a:spLocks noGrp="1"/>
              </p:cNvSpPr>
              <p:nvPr>
                <p:ph idx="1"/>
              </p:nvPr>
            </p:nvSpPr>
            <p:spPr>
              <a:xfrm>
                <a:off x="381000" y="685799"/>
                <a:ext cx="8534400" cy="5608271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vert="horz" lIns="91440" tIns="45720" rIns="91440" bIns="45720" rtlCol="0" anchor="t" anchorCtr="0">
                <a:normAutofit/>
              </a:bodyPr>
              <a:lstStyle>
                <a:lvl1pPr marL="265113" indent="-26511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23888" indent="-25876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82663" indent="-20637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255713" indent="-158750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520825" indent="-14922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92024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46888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TW" sz="2000" dirty="0" smtClean="0">
                    <a:solidFill>
                      <a:srgbClr val="7030A0"/>
                    </a:solidFill>
                    <a:effectLst/>
                  </a:rPr>
                  <a:t>Algorithm 5.1 Histogram equalization</a:t>
                </a: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1. For an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image of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gray-levels, initialize an array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of length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to 0.</a:t>
                </a:r>
                <a:endParaRPr lang="en-US" altLang="zh-TW" sz="1800" dirty="0" smtClean="0"/>
              </a:p>
              <a:p>
                <a:pPr marL="0" indent="0"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2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 From the image histogram: Scan every pixel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– if it has intensity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, perform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altLang="zh-TW" sz="1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altLang="zh-TW" sz="18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TW" sz="1800" b="0" dirty="0" smtClean="0">
                  <a:solidFill>
                    <a:srgbClr val="7030A0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  Then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be the minimum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for which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3. Form the cumulative image histogram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:</a:t>
                </a:r>
              </a:p>
              <a:p>
                <a:pPr marL="14351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TW" sz="1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altLang="zh-TW" sz="1800" dirty="0" smtClean="0">
                  <a:solidFill>
                    <a:srgbClr val="7030A0"/>
                  </a:solidFill>
                  <a:effectLst/>
                </a:endParaRPr>
              </a:p>
              <a:p>
                <a:pPr marL="1435100" indent="-143510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TW" sz="1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TW" sz="18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TW" sz="18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,         </m:t>
                      </m:r>
                      <m:r>
                        <a:rPr lang="en-US" altLang="zh-TW" sz="1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18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a:rPr lang="en-US" altLang="zh-TW" sz="18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18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TW" sz="1800" dirty="0">
                  <a:solidFill>
                    <a:srgbClr val="7030A0"/>
                  </a:solidFill>
                  <a:effectLst/>
                </a:endParaRP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</a:t>
                </a: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4. Set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TW" sz="1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18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round</m:t>
                      </m:r>
                      <m:d>
                        <m:dPr>
                          <m:ctrlP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1800" b="0" i="1" smtClean="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altLang="zh-TW" sz="1800" b="0" i="1" smtClean="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TW" sz="1800" b="0" i="1" smtClean="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𝑀𝑁</m:t>
                              </m:r>
                              <m:r>
                                <a:rPr lang="en-US" altLang="zh-TW" sz="1800" b="0" i="1" smtClean="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</m:d>
                    </m:oMath>
                  </m:oMathPara>
                </a14:m>
                <a:endParaRPr lang="en-US" altLang="zh-TW" sz="1800" b="0" dirty="0" smtClean="0">
                  <a:solidFill>
                    <a:srgbClr val="7030A0"/>
                  </a:solidFill>
                  <a:effectLst/>
                </a:endParaRP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5. Rescan the image and write an output image with gray-levels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, setting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TW" sz="1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TW" sz="1800" b="0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1800" dirty="0" smtClean="0">
                  <a:solidFill>
                    <a:srgbClr val="7030A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" name="內容版面配置區 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685799"/>
                <a:ext cx="8534400" cy="5608271"/>
              </a:xfrm>
              <a:prstGeom prst="rect">
                <a:avLst/>
              </a:prstGeom>
              <a:blipFill>
                <a:blip r:embed="rId2"/>
                <a:stretch>
                  <a:fillRect l="-786" t="-5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36791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3999"/>
                <a:ext cx="8534400" cy="4953001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Geometric transformations permit elimination of the geometric </a:t>
                </a:r>
                <a:r>
                  <a:rPr lang="en-US" altLang="zh-TW" sz="2000" dirty="0" smtClean="0">
                    <a:solidFill>
                      <a:srgbClr val="FFFF00"/>
                    </a:solidFill>
                  </a:rPr>
                  <a:t>distortion</a:t>
                </a:r>
                <a:r>
                  <a:rPr lang="en-US" altLang="zh-TW" sz="2000" dirty="0" smtClean="0"/>
                  <a:t> that occurs when an image is captured.</a:t>
                </a:r>
              </a:p>
              <a:p>
                <a:r>
                  <a:rPr lang="en-US" altLang="zh-TW" sz="2000" dirty="0" smtClean="0"/>
                  <a:t>A </a:t>
                </a:r>
                <a:r>
                  <a:rPr lang="en-US" altLang="zh-TW" sz="2000" dirty="0" smtClean="0">
                    <a:solidFill>
                      <a:srgbClr val="FFFF00"/>
                    </a:solidFill>
                  </a:rPr>
                  <a:t>geometric transform </a:t>
                </a:r>
                <a:r>
                  <a:rPr lang="en-US" altLang="zh-TW" sz="2000" dirty="0" smtClean="0"/>
                  <a:t>is a vector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b="0" i="0" smtClean="0">
                        <a:effectLst/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altLang="zh-TW" sz="2000" dirty="0" smtClean="0"/>
                  <a:t> that maps the pixel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00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 smtClean="0"/>
                  <a:t> to a new position</a:t>
                </a:r>
                <a:r>
                  <a:rPr lang="en-US" altLang="zh-TW" sz="2000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 smtClean="0"/>
                  <a:t>. </a:t>
                </a:r>
              </a:p>
              <a:p>
                <a:pPr marL="630238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>
                          <a:effectLst/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TW" sz="2000" b="0" i="0" smtClean="0">
                          <a:effectLst/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000" b="0" i="1" smtClean="0"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sz="2000" b="0" i="1" smtClean="0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000" b="0" i="1" dirty="0" smtClean="0">
                  <a:effectLst/>
                  <a:latin typeface="Cambria Math" panose="02040503050406030204" pitchFamily="18" charset="0"/>
                </a:endParaRPr>
              </a:p>
              <a:p>
                <a:pPr marL="630238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b="0" i="1" smtClean="0">
                          <a:effectLst/>
                          <a:latin typeface="Cambria Math" panose="02040503050406030204" pitchFamily="18" charset="0"/>
                        </a:rPr>
                        <m:t>′=</m:t>
                      </m:r>
                      <m:sSub>
                        <m:sSubPr>
                          <m:ctrlP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b="0" i="1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sz="2000" b="0" i="1" dirty="0" smtClean="0">
                  <a:effectLst/>
                  <a:latin typeface="Cambria Math" panose="02040503050406030204" pitchFamily="18" charset="0"/>
                </a:endParaRPr>
              </a:p>
              <a:p>
                <a:pPr marL="630238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000" b="0" i="1" smtClean="0">
                          <a:effectLst/>
                          <a:latin typeface="Cambria Math" panose="02040503050406030204" pitchFamily="18" charset="0"/>
                        </a:rPr>
                        <m:t>′=</m:t>
                      </m:r>
                      <m:sSub>
                        <m:sSub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b="0" i="1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000" b="0" i="1" smtClean="0"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  <a:p>
                <a:pPr marL="0" indent="0">
                  <a:buNone/>
                </a:pPr>
                <a:endParaRPr lang="en-US" altLang="zh-TW" sz="2000" dirty="0" smtClean="0"/>
              </a:p>
              <a:p>
                <a:pPr marL="0" indent="0">
                  <a:buNone/>
                </a:pPr>
                <a:endParaRPr lang="en-US" altLang="zh-TW" sz="2000" dirty="0"/>
              </a:p>
              <a:p>
                <a:r>
                  <a:rPr lang="en-US" altLang="zh-TW" sz="2000" dirty="0" smtClean="0"/>
                  <a:t>Two basic steps of a geometric transform</a:t>
                </a:r>
              </a:p>
              <a:p>
                <a:pPr lvl="1"/>
                <a:r>
                  <a:rPr lang="en-US" altLang="zh-TW" sz="1800" dirty="0" smtClean="0">
                    <a:solidFill>
                      <a:srgbClr val="FFFF00"/>
                    </a:solidFill>
                  </a:rPr>
                  <a:t>First: </a:t>
                </a:r>
                <a:r>
                  <a:rPr lang="en-US" altLang="zh-TW" sz="1800" dirty="0" smtClean="0"/>
                  <a:t>pixel co-ordinate transformation</a:t>
                </a:r>
              </a:p>
              <a:p>
                <a:pPr lvl="1"/>
                <a:r>
                  <a:rPr lang="en-US" altLang="zh-TW" sz="1800" dirty="0" smtClean="0">
                    <a:solidFill>
                      <a:srgbClr val="FFFF00"/>
                    </a:solidFill>
                  </a:rPr>
                  <a:t>Second:</a:t>
                </a:r>
                <a:r>
                  <a:rPr lang="en-US" altLang="zh-TW" sz="1800" dirty="0" smtClean="0"/>
                  <a:t> brightness interpolation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3999"/>
                <a:ext cx="8534400" cy="4953001"/>
              </a:xfrm>
              <a:blipFill>
                <a:blip r:embed="rId5"/>
                <a:stretch>
                  <a:fillRect l="-1714" t="-4182" b="-7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Geometric transformations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971800"/>
            <a:ext cx="37846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內容版面配置區 2"/>
          <p:cNvSpPr>
            <a:spLocks noGrp="1"/>
          </p:cNvSpPr>
          <p:nvPr>
            <p:ph idx="4294967295"/>
          </p:nvPr>
        </p:nvSpPr>
        <p:spPr>
          <a:xfrm>
            <a:off x="838200" y="1066800"/>
            <a:ext cx="4648200" cy="595313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TW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Blind areas around a vehicle</a:t>
            </a:r>
          </a:p>
        </p:txBody>
      </p:sp>
      <p:pic>
        <p:nvPicPr>
          <p:cNvPr id="4" name="圖片 3" descr="C:\Users\silver\Desktop\圖2.16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209800"/>
            <a:ext cx="29718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 descr="C:\Users\silver\Desktop\圖2.19a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14800"/>
            <a:ext cx="38100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 descr="C:\Users\silver\Desktop\圖2.19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486400"/>
            <a:ext cx="32766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圖片 8" descr="C:\Users\silver\Desktop\car-structure_1024x76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62200"/>
            <a:ext cx="20574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457200" y="1752600"/>
            <a:ext cx="3000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pPr lvl="1" eaLnBrk="1" hangingPunct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 pillars</a:t>
            </a:r>
            <a:endParaRPr lang="zh-TW" alt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457200" y="3505200"/>
            <a:ext cx="3209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pPr lvl="1" eaLnBrk="1" hangingPunct="1"/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Height of vehicle</a:t>
            </a: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81000" y="4800600"/>
            <a:ext cx="3060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pPr lvl="1" eaLnBrk="1" hangingPunct="1"/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Driver’s position</a:t>
            </a:r>
            <a:endParaRPr lang="zh-TW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6778" name="Text Box 8"/>
          <p:cNvSpPr txBox="1">
            <a:spLocks noChangeArrowheads="1"/>
          </p:cNvSpPr>
          <p:nvPr/>
        </p:nvSpPr>
        <p:spPr bwMode="auto">
          <a:xfrm>
            <a:off x="685800" y="381000"/>
            <a:ext cx="78025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r>
              <a:rPr lang="en-US" altLang="zh-TW" sz="3200" b="1">
                <a:latin typeface="Times New Roman" panose="02020603050405020304" pitchFamily="18" charset="0"/>
              </a:rPr>
              <a:t>Application: Bird’s-View Image Generation</a:t>
            </a:r>
          </a:p>
        </p:txBody>
      </p:sp>
      <p:pic>
        <p:nvPicPr>
          <p:cNvPr id="45057" name="Picture 1" descr="E:\program\VS program\program(last update)\bird_eye_view_image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295400"/>
            <a:ext cx="158432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3" name="Picture 1" descr="C:\Users\silver\Desktop\12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648200"/>
            <a:ext cx="3962400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6781" name="內容版面配置區 2"/>
          <p:cNvSpPr>
            <a:spLocks/>
          </p:cNvSpPr>
          <p:nvPr/>
        </p:nvSpPr>
        <p:spPr bwMode="auto">
          <a:xfrm>
            <a:off x="4800600" y="4038600"/>
            <a:ext cx="36052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blind areas</a:t>
            </a:r>
            <a:endParaRPr lang="zh-TW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17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835025" y="487362"/>
            <a:ext cx="3886200" cy="6429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TW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Configuration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95400"/>
            <a:ext cx="2362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38200"/>
            <a:ext cx="3124200" cy="199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圖片 192" descr="E:\silverwind\[課程]碩二\混文\paper的圖(第三章)\圖3.13：魚眼鏡頭為凸透鏡的鏡頭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971800"/>
            <a:ext cx="99060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圖片 191" descr="E:\silverwind\[課程]碩二\混文\paper的圖(第三章)\圖3.12：魚眼攝影機正面圖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971800"/>
            <a:ext cx="9906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字方塊 11"/>
          <p:cNvSpPr txBox="1">
            <a:spLocks noChangeArrowheads="1"/>
          </p:cNvSpPr>
          <p:nvPr/>
        </p:nvSpPr>
        <p:spPr bwMode="auto">
          <a:xfrm>
            <a:off x="990600" y="3124200"/>
            <a:ext cx="2619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pPr eaLnBrk="1" hangingPunct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Fish-eye camera:</a:t>
            </a:r>
          </a:p>
        </p:txBody>
      </p:sp>
      <p:pic>
        <p:nvPicPr>
          <p:cNvPr id="13" name="圖片 194" descr="E:\silverwind\[課程]碩二\混文\paper的圖(第三章)\圖3.15：一般正常的check boar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267200"/>
            <a:ext cx="2362200" cy="177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圖片 195" descr="E:\silverwind\[課程]碩二\混文\paper的圖(第三章)\圖3.16：魚眼鏡頭拍攝出的check boar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63" y="4308475"/>
            <a:ext cx="2292350" cy="17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字方塊 14"/>
          <p:cNvSpPr txBox="1">
            <a:spLocks noChangeArrowheads="1"/>
          </p:cNvSpPr>
          <p:nvPr/>
        </p:nvSpPr>
        <p:spPr bwMode="auto">
          <a:xfrm>
            <a:off x="2778125" y="6007100"/>
            <a:ext cx="1000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pPr eaLnBrk="1" hangingPunct="1"/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Scene</a:t>
            </a:r>
          </a:p>
        </p:txBody>
      </p:sp>
      <p:sp>
        <p:nvSpPr>
          <p:cNvPr id="16" name="文字方塊 15"/>
          <p:cNvSpPr txBox="1">
            <a:spLocks noChangeArrowheads="1"/>
          </p:cNvSpPr>
          <p:nvPr/>
        </p:nvSpPr>
        <p:spPr bwMode="auto">
          <a:xfrm>
            <a:off x="5638800" y="5943600"/>
            <a:ext cx="944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pPr eaLnBrk="1" hangingPunct="1"/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4" name="投影片編號版面配置區 2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pPr algn="r"/>
            <a:r>
              <a:rPr lang="en-US" altLang="zh-TW" sz="1200">
                <a:solidFill>
                  <a:srgbClr val="898989"/>
                </a:solidFill>
              </a:rPr>
              <a:t>5-</a:t>
            </a:r>
            <a:fld id="{62A2781F-AA12-4A0D-8B56-3FA6B42CDF9C}" type="slidenum">
              <a:rPr lang="en-US" altLang="zh-TW" sz="1200">
                <a:solidFill>
                  <a:srgbClr val="898989"/>
                </a:solidFill>
              </a:rPr>
              <a:pPr algn="r"/>
              <a:t>16</a:t>
            </a:fld>
            <a:endParaRPr lang="en-US" altLang="zh-TW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39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rd_garag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90600"/>
            <a:ext cx="76073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2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pPr algn="r"/>
            <a:r>
              <a:rPr lang="en-US" altLang="zh-TW" sz="1200">
                <a:solidFill>
                  <a:srgbClr val="898989"/>
                </a:solidFill>
              </a:rPr>
              <a:t>5-</a:t>
            </a:r>
            <a:fld id="{7F4DFA4E-FA88-4B34-8C30-52D414291438}" type="slidenum">
              <a:rPr lang="en-US" altLang="zh-TW" sz="1200">
                <a:solidFill>
                  <a:srgbClr val="898989"/>
                </a:solidFill>
              </a:rPr>
              <a:pPr algn="r"/>
              <a:t>17</a:t>
            </a:fld>
            <a:endParaRPr lang="en-US" altLang="zh-TW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66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tabLst>
                    <a:tab pos="804863" algn="l"/>
                    <a:tab pos="895350" algn="l"/>
                  </a:tabLst>
                </a:pPr>
                <a:r>
                  <a:rPr lang="en-US" altLang="zh-TW" dirty="0" smtClean="0">
                    <a:effectLst/>
                  </a:rPr>
                  <a:t>Equations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can be approximated by a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polynomial equations</a:t>
                </a:r>
                <a:r>
                  <a:rPr lang="en-US" altLang="zh-TW" dirty="0" smtClean="0"/>
                  <a:t>.</a:t>
                </a:r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𝑟𝑘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i="1" dirty="0" smtClean="0">
                  <a:effectLst/>
                  <a:latin typeface="Cambria Math" panose="02040503050406030204" pitchFamily="18" charset="0"/>
                </a:endParaRPr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𝑟𝑘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marL="1238250" indent="-342900">
                  <a:tabLst>
                    <a:tab pos="804863" algn="l"/>
                    <a:tab pos="895350" algn="l"/>
                  </a:tabLst>
                </a:pPr>
                <a:r>
                  <a:rPr lang="en-US" altLang="zh-TW" sz="2000" dirty="0" smtClean="0"/>
                  <a:t>If pairs of corresponding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2000" dirty="0" smtClean="0"/>
                  <a:t>,</a:t>
                </a:r>
                <a:r>
                  <a:rPr lang="en-US" altLang="zh-TW" sz="2000" dirty="0">
                    <a:effectLst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altLang="zh-TW" sz="2000" dirty="0" smtClean="0"/>
                  <a:t> in both images are known, it is possible to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𝑟𝑘</m:t>
                        </m:r>
                      </m:sub>
                    </m:sSub>
                  </m:oMath>
                </a14:m>
                <a:r>
                  <a:rPr lang="en-US" altLang="zh-TW" sz="20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𝑟𝑘</m:t>
                        </m:r>
                      </m:sub>
                    </m:sSub>
                  </m:oMath>
                </a14:m>
                <a:r>
                  <a:rPr lang="en-US" altLang="zh-TW" sz="2000" dirty="0" smtClean="0"/>
                  <a:t> by solving a set of linear equations.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143" t="-5152" r="-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Pixel </a:t>
            </a:r>
            <a:r>
              <a:rPr lang="en-US" altLang="zh-TW" dirty="0"/>
              <a:t>co-ordinate transformation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09157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tabLst>
                    <a:tab pos="804863" algn="l"/>
                    <a:tab pos="895350" algn="l"/>
                  </a:tabLst>
                </a:pPr>
                <a:r>
                  <a:rPr lang="en-US" altLang="zh-TW" dirty="0" smtClean="0">
                    <a:solidFill>
                      <a:srgbClr val="FFFF00"/>
                    </a:solidFill>
                    <a:effectLst/>
                  </a:rPr>
                  <a:t>Bilinear transform</a:t>
                </a:r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US" altLang="zh-TW" i="1" dirty="0" smtClean="0">
                  <a:effectLst/>
                  <a:latin typeface="Cambria Math" panose="02040503050406030204" pitchFamily="18" charset="0"/>
                </a:endParaRPr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US" altLang="zh-TW" dirty="0" smtClean="0"/>
              </a:p>
              <a:p>
                <a:pPr lvl="1">
                  <a:tabLst>
                    <a:tab pos="804863" algn="l"/>
                    <a:tab pos="895350" algn="l"/>
                  </a:tabLst>
                </a:pPr>
                <a:r>
                  <a:rPr lang="en-US" altLang="zh-TW" dirty="0" smtClean="0"/>
                  <a:t>The geometric transform can be approximated by a linear transform.</a:t>
                </a:r>
                <a:endParaRPr lang="zh-TW" altLang="en-US" dirty="0"/>
              </a:p>
              <a:p>
                <a:pPr>
                  <a:tabLst>
                    <a:tab pos="804863" algn="l"/>
                    <a:tab pos="895350" algn="l"/>
                  </a:tabLst>
                </a:pPr>
                <a:r>
                  <a:rPr lang="en-US" altLang="zh-TW" dirty="0" smtClean="0">
                    <a:solidFill>
                      <a:srgbClr val="FFFF00"/>
                    </a:solidFill>
                    <a:effectLst/>
                  </a:rPr>
                  <a:t>Affine </a:t>
                </a:r>
                <a:r>
                  <a:rPr lang="en-US" altLang="zh-TW" dirty="0">
                    <a:solidFill>
                      <a:srgbClr val="FFFF00"/>
                    </a:solidFill>
                    <a:effectLst/>
                  </a:rPr>
                  <a:t>transform</a:t>
                </a:r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′=</m:t>
                      </m:r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zh-TW" i="1" dirty="0">
                  <a:effectLst/>
                  <a:latin typeface="Cambria Math" panose="02040503050406030204" pitchFamily="18" charset="0"/>
                </a:endParaRPr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′=</m:t>
                      </m:r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zh-TW" dirty="0" smtClean="0"/>
              </a:p>
              <a:p>
                <a:pPr marL="630238" lvl="1" indent="-271463">
                  <a:tabLst>
                    <a:tab pos="804863" algn="l"/>
                    <a:tab pos="895350" algn="l"/>
                  </a:tabLst>
                </a:pPr>
                <a:r>
                  <a:rPr lang="en-US" altLang="zh-TW" dirty="0"/>
                  <a:t>The affine transformation includes typical geometric transformations such as rotation, translation, scaling, and skewing.</a:t>
                </a:r>
                <a:endParaRPr lang="zh-TW" altLang="en-US" dirty="0"/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:endParaRPr lang="en-US" altLang="zh-TW" dirty="0" smtClean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143" t="-51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Pixel </a:t>
            </a:r>
            <a:r>
              <a:rPr lang="en-US" altLang="zh-TW" dirty="0"/>
              <a:t>co-ordinate transformation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514819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Pixel brightness </a:t>
            </a:r>
            <a:r>
              <a:rPr lang="en-US" altLang="zh-TW" dirty="0" smtClean="0"/>
              <a:t>transformations</a:t>
            </a:r>
          </a:p>
          <a:p>
            <a:r>
              <a:rPr lang="en-US" altLang="zh-TW" dirty="0" smtClean="0"/>
              <a:t>Geometric transformations</a:t>
            </a:r>
          </a:p>
          <a:p>
            <a:r>
              <a:rPr lang="en-US" altLang="zh-TW" dirty="0" smtClean="0"/>
              <a:t>Local pre-processing</a:t>
            </a:r>
          </a:p>
          <a:p>
            <a:pPr lvl="1"/>
            <a:r>
              <a:rPr lang="en-US" altLang="zh-TW" dirty="0" smtClean="0"/>
              <a:t>Image smoothing, edge detection, line detection, corner detection, and region detection.</a:t>
            </a:r>
          </a:p>
          <a:p>
            <a:r>
              <a:rPr lang="en-US" altLang="zh-TW" dirty="0" smtClean="0"/>
              <a:t>Image restoration</a:t>
            </a:r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 pre-processing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00068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7" name="Text Box 13"/>
          <p:cNvSpPr txBox="1">
            <a:spLocks noChangeArrowheads="1"/>
          </p:cNvSpPr>
          <p:nvPr/>
        </p:nvSpPr>
        <p:spPr bwMode="auto">
          <a:xfrm>
            <a:off x="762000" y="381000"/>
            <a:ext cx="18430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r>
              <a:rPr lang="en-US" altLang="zh-TW" sz="3200">
                <a:latin typeface="Times New Roman" panose="02020603050405020304" pitchFamily="18" charset="0"/>
              </a:rPr>
              <a:t>Example:</a:t>
            </a:r>
            <a:r>
              <a:rPr lang="en-US" altLang="zh-TW" sz="3200" b="1">
                <a:latin typeface="Times New Roman" panose="02020603050405020304" pitchFamily="18" charset="0"/>
              </a:rPr>
              <a:t> </a:t>
            </a:r>
            <a:endParaRPr lang="en-US" altLang="zh-TW" sz="3200">
              <a:latin typeface="Times New Roman" panose="02020603050405020304" pitchFamily="18" charset="0"/>
            </a:endParaRPr>
          </a:p>
        </p:txBody>
      </p:sp>
      <p:graphicFrame>
        <p:nvGraphicFramePr>
          <p:cNvPr id="27443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610615"/>
              </p:ext>
            </p:extLst>
          </p:nvPr>
        </p:nvGraphicFramePr>
        <p:xfrm>
          <a:off x="1295400" y="895637"/>
          <a:ext cx="3808413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" name="Equation" r:id="rId3" imgW="1612800" imgH="228600" progId="Equation.DSMT4">
                  <p:embed/>
                </p:oleObj>
              </mc:Choice>
              <mc:Fallback>
                <p:oleObj name="Equation" r:id="rId3" imgW="1612800" imgH="228600" progId="Equation.DSMT4">
                  <p:embed/>
                  <p:pic>
                    <p:nvPicPr>
                      <p:cNvPr id="27443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895637"/>
                        <a:ext cx="3808413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44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916118"/>
              </p:ext>
            </p:extLst>
          </p:nvPr>
        </p:nvGraphicFramePr>
        <p:xfrm>
          <a:off x="1980271" y="2863502"/>
          <a:ext cx="476726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2" name="Equation" r:id="rId5" imgW="2184120" imgH="228600" progId="Equation.DSMT4">
                  <p:embed/>
                </p:oleObj>
              </mc:Choice>
              <mc:Fallback>
                <p:oleObj name="Equation" r:id="rId5" imgW="2184120" imgH="228600" progId="Equation.DSMT4">
                  <p:embed/>
                  <p:pic>
                    <p:nvPicPr>
                      <p:cNvPr id="27444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0271" y="2863502"/>
                        <a:ext cx="4767263" cy="503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44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0987253"/>
              </p:ext>
            </p:extLst>
          </p:nvPr>
        </p:nvGraphicFramePr>
        <p:xfrm>
          <a:off x="1970207" y="3394809"/>
          <a:ext cx="4760912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3" name="Equation" r:id="rId7" imgW="2234880" imgH="228600" progId="Equation.DSMT4">
                  <p:embed/>
                </p:oleObj>
              </mc:Choice>
              <mc:Fallback>
                <p:oleObj name="Equation" r:id="rId7" imgW="2234880" imgH="228600" progId="Equation.DSMT4">
                  <p:embed/>
                  <p:pic>
                    <p:nvPicPr>
                      <p:cNvPr id="27444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0207" y="3394809"/>
                        <a:ext cx="4760912" cy="492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442" name="Object 8"/>
          <p:cNvGraphicFramePr>
            <a:graphicFrameLocks noChangeAspect="1"/>
          </p:cNvGraphicFramePr>
          <p:nvPr/>
        </p:nvGraphicFramePr>
        <p:xfrm>
          <a:off x="879475" y="4094163"/>
          <a:ext cx="76200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" name="Equation" r:id="rId9" imgW="3390840" imgH="228600" progId="Equation.DSMT4">
                  <p:embed/>
                </p:oleObj>
              </mc:Choice>
              <mc:Fallback>
                <p:oleObj name="Equation" r:id="rId9" imgW="3390840" imgH="228600" progId="Equation.DSMT4">
                  <p:embed/>
                  <p:pic>
                    <p:nvPicPr>
                      <p:cNvPr id="27444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5" y="4094163"/>
                        <a:ext cx="7620000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443" name="Object 8"/>
          <p:cNvGraphicFramePr>
            <a:graphicFrameLocks noChangeAspect="1"/>
          </p:cNvGraphicFramePr>
          <p:nvPr/>
        </p:nvGraphicFramePr>
        <p:xfrm>
          <a:off x="879475" y="4627563"/>
          <a:ext cx="76200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5" name="Equation" r:id="rId11" imgW="3568680" imgH="228600" progId="Equation.DSMT4">
                  <p:embed/>
                </p:oleObj>
              </mc:Choice>
              <mc:Fallback>
                <p:oleObj name="Equation" r:id="rId11" imgW="3568680" imgH="228600" progId="Equation.DSMT4">
                  <p:embed/>
                  <p:pic>
                    <p:nvPicPr>
                      <p:cNvPr id="27444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5" y="4627563"/>
                        <a:ext cx="7620000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444" name="Object 8"/>
          <p:cNvGraphicFramePr>
            <a:graphicFrameLocks noChangeAspect="1"/>
          </p:cNvGraphicFramePr>
          <p:nvPr/>
        </p:nvGraphicFramePr>
        <p:xfrm>
          <a:off x="879475" y="5237163"/>
          <a:ext cx="76200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" name="Equation" r:id="rId13" imgW="3504960" imgH="228600" progId="Equation.DSMT4">
                  <p:embed/>
                </p:oleObj>
              </mc:Choice>
              <mc:Fallback>
                <p:oleObj name="Equation" r:id="rId13" imgW="3504960" imgH="228600" progId="Equation.DSMT4">
                  <p:embed/>
                  <p:pic>
                    <p:nvPicPr>
                      <p:cNvPr id="27444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5" y="5237163"/>
                        <a:ext cx="7620000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445" name="Object 8"/>
          <p:cNvGraphicFramePr>
            <a:graphicFrameLocks noChangeAspect="1"/>
          </p:cNvGraphicFramePr>
          <p:nvPr/>
        </p:nvGraphicFramePr>
        <p:xfrm>
          <a:off x="879475" y="5770563"/>
          <a:ext cx="76200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7" name="Equation" r:id="rId15" imgW="3555720" imgH="228600" progId="Equation.DSMT4">
                  <p:embed/>
                </p:oleObj>
              </mc:Choice>
              <mc:Fallback>
                <p:oleObj name="Equation" r:id="rId15" imgW="3555720" imgH="228600" progId="Equation.DSMT4">
                  <p:embed/>
                  <p:pic>
                    <p:nvPicPr>
                      <p:cNvPr id="27444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5" y="5770563"/>
                        <a:ext cx="7620000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4446" name="Text Box 13"/>
          <p:cNvSpPr txBox="1">
            <a:spLocks noChangeArrowheads="1"/>
          </p:cNvSpPr>
          <p:nvPr/>
        </p:nvSpPr>
        <p:spPr bwMode="auto">
          <a:xfrm>
            <a:off x="823913" y="2016125"/>
            <a:ext cx="618951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r>
              <a:rPr lang="en-US" altLang="zh-TW" sz="2400" dirty="0">
                <a:latin typeface="Times New Roman" panose="02020603050405020304" pitchFamily="18" charset="0"/>
              </a:rPr>
              <a:t>Needs at least 4 pairs of corresponding points to </a:t>
            </a:r>
          </a:p>
          <a:p>
            <a:r>
              <a:rPr lang="en-US" altLang="zh-TW" sz="2400" dirty="0">
                <a:latin typeface="Times New Roman" panose="02020603050405020304" pitchFamily="18" charset="0"/>
              </a:rPr>
              <a:t>determine the parameters </a:t>
            </a:r>
          </a:p>
        </p:txBody>
      </p:sp>
      <p:sp>
        <p:nvSpPr>
          <p:cNvPr id="274447" name="Text Box 13"/>
          <p:cNvSpPr txBox="1">
            <a:spLocks noChangeArrowheads="1"/>
          </p:cNvSpPr>
          <p:nvPr/>
        </p:nvSpPr>
        <p:spPr bwMode="auto">
          <a:xfrm>
            <a:off x="2514600" y="457200"/>
            <a:ext cx="28622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Bilinear transform</a:t>
            </a:r>
            <a:r>
              <a:rPr lang="en-US" altLang="zh-TW" sz="1000" dirty="0">
                <a:solidFill>
                  <a:srgbClr val="FF0000"/>
                </a:solidFill>
                <a:latin typeface="Times New Roman" panose="02020603050405020304" pitchFamily="18" charset="0"/>
              </a:rPr>
              <a:t>  </a:t>
            </a:r>
            <a:endParaRPr lang="en-US" altLang="zh-TW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7444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8869921"/>
              </p:ext>
            </p:extLst>
          </p:nvPr>
        </p:nvGraphicFramePr>
        <p:xfrm>
          <a:off x="4114800" y="2386990"/>
          <a:ext cx="2654300" cy="435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" name="Equation" r:id="rId17" imgW="1422360" imgH="228600" progId="Equation.DSMT4">
                  <p:embed/>
                </p:oleObj>
              </mc:Choice>
              <mc:Fallback>
                <p:oleObj name="Equation" r:id="rId17" imgW="1422360" imgH="228600" progId="Equation.DSMT4">
                  <p:embed/>
                  <p:pic>
                    <p:nvPicPr>
                      <p:cNvPr id="27444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386990"/>
                        <a:ext cx="2654300" cy="43552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44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797815"/>
              </p:ext>
            </p:extLst>
          </p:nvPr>
        </p:nvGraphicFramePr>
        <p:xfrm>
          <a:off x="1319784" y="1379538"/>
          <a:ext cx="3509963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9" name="Equation" r:id="rId19" imgW="1485720" imgH="228600" progId="Equation.DSMT4">
                  <p:embed/>
                </p:oleObj>
              </mc:Choice>
              <mc:Fallback>
                <p:oleObj name="Equation" r:id="rId19" imgW="1485720" imgH="228600" progId="Equation.DSMT4">
                  <p:embed/>
                  <p:pic>
                    <p:nvPicPr>
                      <p:cNvPr id="27444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9784" y="1379538"/>
                        <a:ext cx="3509963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4450" name="Picture 18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863" y="519906"/>
            <a:ext cx="2286000" cy="1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31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9" name="Rectangle 5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endParaRPr lang="zh-TW" altLang="en-US"/>
          </a:p>
        </p:txBody>
      </p:sp>
      <p:sp>
        <p:nvSpPr>
          <p:cNvPr id="275460" name="Rectangle 7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endParaRPr lang="zh-TW" altLang="en-US"/>
          </a:p>
        </p:txBody>
      </p:sp>
      <p:sp>
        <p:nvSpPr>
          <p:cNvPr id="275461" name="Rectangle 9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endParaRPr lang="zh-TW" altLang="en-US"/>
          </a:p>
        </p:txBody>
      </p:sp>
      <p:sp>
        <p:nvSpPr>
          <p:cNvPr id="275462" name="Rectangle 11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endParaRPr lang="zh-TW" altLang="en-US"/>
          </a:p>
        </p:txBody>
      </p:sp>
      <p:graphicFrame>
        <p:nvGraphicFramePr>
          <p:cNvPr id="27546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286058"/>
              </p:ext>
            </p:extLst>
          </p:nvPr>
        </p:nvGraphicFramePr>
        <p:xfrm>
          <a:off x="762000" y="1143000"/>
          <a:ext cx="6875362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0" name="Equation" r:id="rId3" imgW="3162240" imgH="1854000" progId="Equation.DSMT4">
                  <p:embed/>
                </p:oleObj>
              </mc:Choice>
              <mc:Fallback>
                <p:oleObj name="Equation" r:id="rId3" imgW="3162240" imgH="1854000" progId="Equation.DSMT4">
                  <p:embed/>
                  <p:pic>
                    <p:nvPicPr>
                      <p:cNvPr id="275463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143000"/>
                        <a:ext cx="6875362" cy="3657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546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328163"/>
              </p:ext>
            </p:extLst>
          </p:nvPr>
        </p:nvGraphicFramePr>
        <p:xfrm>
          <a:off x="990600" y="5124450"/>
          <a:ext cx="12954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1" name="Equation" r:id="rId5" imgW="469800" imgH="177480" progId="Equation.DSMT4">
                  <p:embed/>
                </p:oleObj>
              </mc:Choice>
              <mc:Fallback>
                <p:oleObj name="Equation" r:id="rId5" imgW="469800" imgH="177480" progId="Equation.DSMT4">
                  <p:embed/>
                  <p:pic>
                    <p:nvPicPr>
                      <p:cNvPr id="27546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124450"/>
                        <a:ext cx="1295400" cy="500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5466" name="Text Box 12"/>
          <p:cNvSpPr txBox="1">
            <a:spLocks noChangeArrowheads="1"/>
          </p:cNvSpPr>
          <p:nvPr/>
        </p:nvSpPr>
        <p:spPr bwMode="auto">
          <a:xfrm>
            <a:off x="990600" y="5637467"/>
            <a:ext cx="60245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r>
              <a:rPr lang="en-US" altLang="zh-TW" sz="2800" dirty="0">
                <a:latin typeface="Times New Roman" panose="02020603050405020304" pitchFamily="18" charset="0"/>
              </a:rPr>
              <a:t>Solve </a:t>
            </a:r>
            <a:r>
              <a:rPr lang="en-US" altLang="zh-TW" sz="2800" b="1" i="1" dirty="0">
                <a:latin typeface="Times New Roman" panose="02020603050405020304" pitchFamily="18" charset="0"/>
              </a:rPr>
              <a:t>x </a:t>
            </a:r>
            <a:r>
              <a:rPr lang="en-US" altLang="zh-TW" sz="2800" dirty="0">
                <a:latin typeface="Times New Roman" panose="02020603050405020304" pitchFamily="18" charset="0"/>
              </a:rPr>
              <a:t>by the least square error method.</a:t>
            </a:r>
          </a:p>
        </p:txBody>
      </p:sp>
    </p:spTree>
    <p:extLst>
      <p:ext uri="{BB962C8B-B14F-4D97-AF65-F5344CB8AC3E}">
        <p14:creationId xmlns:p14="http://schemas.microsoft.com/office/powerpoint/2010/main" val="325462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A geometric transform applied to the whole image may change the co-ordinate system, and a </a:t>
                </a:r>
                <a:r>
                  <a:rPr lang="en-US" altLang="zh-TW" sz="2000" dirty="0" smtClean="0">
                    <a:solidFill>
                      <a:srgbClr val="FFFF00"/>
                    </a:solidFill>
                  </a:rPr>
                  <a:t>Jacobia determinant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zh-TW" sz="2000" dirty="0" smtClean="0">
                    <a:solidFill>
                      <a:srgbClr val="FFFF00"/>
                    </a:solidFill>
                  </a:rPr>
                  <a:t> </a:t>
                </a:r>
                <a:r>
                  <a:rPr lang="en-US" altLang="zh-TW" sz="2000" dirty="0" smtClean="0"/>
                  <a:t>provides information about how the co-ordinate system changes.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000" dirty="0" smtClean="0"/>
              </a:p>
              <a:p>
                <a:pPr lvl="1"/>
                <a:r>
                  <a:rPr lang="en-US" altLang="zh-TW" dirty="0" smtClean="0"/>
                  <a:t>If the transformation is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singular </a:t>
                </a:r>
                <a:r>
                  <a:rPr lang="en-US" altLang="zh-TW" dirty="0" smtClean="0"/>
                  <a:t>(has no inverse), then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dirty="0" smtClean="0"/>
                  <a:t>.</a:t>
                </a:r>
              </a:p>
              <a:p>
                <a:pPr lvl="1"/>
                <a:r>
                  <a:rPr lang="en-US" altLang="zh-TW" dirty="0" smtClean="0"/>
                  <a:t>If the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area</a:t>
                </a:r>
                <a:r>
                  <a:rPr lang="en-US" altLang="zh-TW" dirty="0" smtClean="0"/>
                  <a:t> of the image is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invariant</a:t>
                </a:r>
                <a:r>
                  <a:rPr lang="en-US" altLang="zh-TW" dirty="0" smtClean="0"/>
                  <a:t> under the transformation, then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 smtClean="0"/>
                  <a:t>.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 r="-1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Pixel co-ordinate transformation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The </a:t>
                </a:r>
                <a:r>
                  <a:rPr lang="en-US" altLang="zh-TW" sz="2000" dirty="0" err="1">
                    <a:solidFill>
                      <a:srgbClr val="FFC000"/>
                    </a:solidFill>
                  </a:rPr>
                  <a:t>Jacobia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 determinant </a:t>
                </a:r>
                <a:r>
                  <a:rPr lang="en-US" altLang="zh-TW" sz="2000" dirty="0"/>
                  <a:t>for the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bilinear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transform</a:t>
                </a:r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′=</m:t>
                      </m:r>
                      <m:sSub>
                        <m:sSub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US" altLang="zh-TW" sz="2000" i="1" dirty="0">
                  <a:effectLst/>
                  <a:latin typeface="Cambria Math" panose="02040503050406030204" pitchFamily="18" charset="0"/>
                </a:endParaRPr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US" altLang="zh-TW" sz="2000" i="1" dirty="0" smtClean="0">
                  <a:effectLst/>
                  <a:latin typeface="Cambria Math" panose="02040503050406030204" pitchFamily="18" charset="0"/>
                </a:endParaRPr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r>
                                      <a:rPr lang="zh-TW" altLang="en-US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r>
                                      <a:rPr lang="zh-TW" altLang="en-US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r>
                                      <a:rPr lang="zh-TW" altLang="en-US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r>
                                      <a:rPr lang="zh-TW" altLang="en-US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sz="1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TW" sz="1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sz="1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TW" sz="1800" i="1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sz="1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TW" sz="1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sz="1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TW" sz="1800" i="1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000" dirty="0" smtClean="0"/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d>
                        <m:dPr>
                          <m:ctrlPr>
                            <a:rPr lang="en-US" altLang="zh-TW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1800" b="0" i="1" smtClean="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TW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d>
                        <m:dPr>
                          <m:ctrlPr>
                            <a:rPr lang="en-US" altLang="zh-TW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r>
                  <a:rPr lang="en-US" altLang="zh-TW" sz="1800" b="0" i="1" dirty="0" smtClean="0">
                    <a:effectLst/>
                    <a:latin typeface="Cambria Math" panose="02040503050406030204" pitchFamily="18" charset="0"/>
                  </a:rPr>
                  <a:t/>
                </a:r>
                <a:br>
                  <a:rPr lang="en-US" altLang="zh-TW" sz="1800" b="0" i="1" dirty="0" smtClean="0">
                    <a:effectLst/>
                    <a:latin typeface="Cambria Math" panose="02040503050406030204" pitchFamily="18" charset="0"/>
                  </a:rPr>
                </a:br>
                <a:r>
                  <a:rPr lang="en-US" altLang="zh-TW" sz="1800" b="0" i="1" dirty="0" smtClean="0">
                    <a:effectLst/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TW" sz="1800" dirty="0" smtClean="0"/>
              </a:p>
              <a:p>
                <a:pPr>
                  <a:tabLst>
                    <a:tab pos="804863" algn="l"/>
                    <a:tab pos="895350" algn="l"/>
                  </a:tabLst>
                </a:pPr>
                <a:endParaRPr lang="en-US" altLang="zh-TW" sz="2000" dirty="0" smtClean="0"/>
              </a:p>
              <a:p>
                <a:pPr>
                  <a:tabLst>
                    <a:tab pos="804863" algn="l"/>
                    <a:tab pos="895350" algn="l"/>
                  </a:tabLst>
                </a:pPr>
                <a:r>
                  <a:rPr lang="en-US" altLang="zh-TW" sz="2000" dirty="0" smtClean="0"/>
                  <a:t>The </a:t>
                </a:r>
                <a:r>
                  <a:rPr lang="en-US" altLang="zh-TW" sz="2000" dirty="0" err="1"/>
                  <a:t>Jacobia</a:t>
                </a:r>
                <a:r>
                  <a:rPr lang="en-US" altLang="zh-TW" sz="2000" dirty="0"/>
                  <a:t> determinant for the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affine transform</a:t>
                </a:r>
              </a:p>
              <a:p>
                <a:pPr marL="804863" indent="-804863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000" dirty="0"/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:endParaRPr lang="en-US" altLang="zh-TW" sz="2000" dirty="0" smtClean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Pixel co-ordinate transformation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33801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3999"/>
                <a:ext cx="8534400" cy="477007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zh-TW" dirty="0" smtClean="0"/>
                  <a:t>Some important geometric transformations are:</a:t>
                </a:r>
              </a:p>
              <a:p>
                <a:pPr lvl="1"/>
                <a:r>
                  <a:rPr lang="en-US" altLang="zh-TW" dirty="0" smtClean="0">
                    <a:solidFill>
                      <a:srgbClr val="FFFF00"/>
                    </a:solidFill>
                  </a:rPr>
                  <a:t>Rotation </a:t>
                </a:r>
                <a:r>
                  <a:rPr lang="en-US" altLang="zh-TW" dirty="0" smtClean="0"/>
                  <a:t>by the angle </a:t>
                </a:r>
                <a14:m>
                  <m:oMath xmlns:m="http://schemas.openxmlformats.org/officeDocument/2006/math">
                    <m:r>
                      <a:rPr lang="zh-TW" altLang="en-US" i="1">
                        <a:effectLst/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TW" dirty="0" smtClean="0"/>
                  <a:t> about the origin:</a:t>
                </a:r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US" altLang="zh-TW" b="0" i="0" smtClean="0">
                        <a:effectLst/>
                        <a:latin typeface="Cambria Math" panose="02040503050406030204" pitchFamily="18" charset="0"/>
                      </a:rPr>
                      <m:t>cos</m:t>
                    </m:r>
                    <m:r>
                      <a:rPr lang="zh-TW" altLang="en-US" i="1">
                        <a:effectLst/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b="0" dirty="0" smtClean="0">
                    <a:effectLst/>
                    <a:latin typeface="Cambria Math" panose="02040503050406030204" pitchFamily="18" charset="0"/>
                  </a:rPr>
                  <a:t>sin</a:t>
                </a:r>
                <a14:m>
                  <m:oMath xmlns:m="http://schemas.openxmlformats.org/officeDocument/2006/math">
                    <m:r>
                      <a:rPr lang="zh-TW" altLang="en-US" i="1">
                        <a:effectLst/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TW" dirty="0"/>
                  <a:t> </a:t>
                </a:r>
                <a:endParaRPr lang="en-US" altLang="zh-TW" i="1" dirty="0">
                  <a:effectLst/>
                  <a:latin typeface="Cambria Math" panose="02040503050406030204" pitchFamily="18" charset="0"/>
                </a:endParaRPr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effectLst/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zh-TW" altLang="en-US" i="1">
                          <a:effectLst/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altLang="zh-TW" b="0" i="0" smtClean="0">
                          <a:effectLst/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zh-TW" altLang="en-US" i="1">
                          <a:effectLst/>
                          <a:latin typeface="Cambria Math" panose="02040503050406030204" pitchFamily="18" charset="0"/>
                        </a:rPr>
                        <m:t>𝜙</m:t>
                      </m:r>
                      <m:r>
                        <m:rPr>
                          <m:nor/>
                        </m:rPr>
                        <a:rPr lang="en-US" altLang="zh-TW" dirty="0"/>
                        <m:t> </m:t>
                      </m:r>
                    </m:oMath>
                  </m:oMathPara>
                </a14:m>
                <a:endParaRPr lang="en-US" altLang="zh-TW" i="1" dirty="0">
                  <a:effectLst/>
                  <a:latin typeface="Cambria Math" panose="02040503050406030204" pitchFamily="18" charset="0"/>
                </a:endParaRPr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TW" sz="2000" dirty="0" smtClean="0"/>
              </a:p>
              <a:p>
                <a:pPr lvl="1"/>
                <a:r>
                  <a:rPr lang="en-US" altLang="zh-TW" dirty="0" smtClean="0">
                    <a:solidFill>
                      <a:srgbClr val="FFFF00"/>
                    </a:solidFill>
                  </a:rPr>
                  <a:t>Change of scale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 smtClean="0"/>
                  <a:t> in the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 smtClean="0"/>
                  <a:t> axis and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dirty="0" smtClean="0"/>
                  <a:t> in the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dirty="0" smtClean="0"/>
                  <a:t> axis:</a:t>
                </a:r>
                <a:endParaRPr lang="en-US" altLang="zh-TW" dirty="0"/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/>
                  <a:t> </a:t>
                </a:r>
                <a:endParaRPr lang="en-US" altLang="zh-TW" i="1" dirty="0">
                  <a:effectLst/>
                  <a:latin typeface="Cambria Math" panose="02040503050406030204" pitchFamily="18" charset="0"/>
                </a:endParaRPr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𝑏𝑦</m:t>
                      </m:r>
                    </m:oMath>
                  </m:oMathPara>
                </a14:m>
                <a:endParaRPr lang="en-US" altLang="zh-TW" i="1" dirty="0">
                  <a:effectLst/>
                  <a:latin typeface="Cambria Math" panose="02040503050406030204" pitchFamily="18" charset="0"/>
                </a:endParaRPr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𝑎𝑏</m:t>
                      </m:r>
                    </m:oMath>
                  </m:oMathPara>
                </a14:m>
                <a:endParaRPr lang="en-US" altLang="zh-TW" sz="2000" dirty="0"/>
              </a:p>
              <a:p>
                <a:pPr lvl="1"/>
                <a:r>
                  <a:rPr lang="en-US" altLang="zh-TW" dirty="0" smtClean="0">
                    <a:solidFill>
                      <a:srgbClr val="FFFF00"/>
                    </a:solidFill>
                  </a:rPr>
                  <a:t>Skewing by the angle </a:t>
                </a:r>
                <a14:m>
                  <m:oMath xmlns:m="http://schemas.openxmlformats.org/officeDocument/2006/math">
                    <m:r>
                      <a:rPr lang="zh-TW" altLang="en-US" i="1">
                        <a:effectLst/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TW" dirty="0" smtClean="0"/>
                  <a:t>, given by:</a:t>
                </a:r>
                <a:endParaRPr lang="en-US" altLang="zh-TW" dirty="0"/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m:rPr>
                        <m:sty m:val="p"/>
                      </m:rPr>
                      <a:rPr lang="en-US" altLang="zh-TW" b="0" i="0" smtClean="0">
                        <a:effectLst/>
                        <a:latin typeface="Cambria Math" panose="02040503050406030204" pitchFamily="18" charset="0"/>
                      </a:rPr>
                      <m:t>tan</m:t>
                    </m:r>
                    <m:r>
                      <a:rPr lang="zh-TW" altLang="en-US" i="1">
                        <a:effectLst/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TW" dirty="0"/>
                  <a:t> </a:t>
                </a:r>
                <a:endParaRPr lang="en-US" altLang="zh-TW" i="1" dirty="0">
                  <a:effectLst/>
                  <a:latin typeface="Cambria Math" panose="02040503050406030204" pitchFamily="18" charset="0"/>
                </a:endParaRPr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altLang="zh-TW" dirty="0"/>
                        <m:t> </m:t>
                      </m:r>
                    </m:oMath>
                  </m:oMathPara>
                </a14:m>
                <a:endParaRPr lang="en-US" altLang="zh-TW" i="1" dirty="0">
                  <a:effectLst/>
                  <a:latin typeface="Cambria Math" panose="02040503050406030204" pitchFamily="18" charset="0"/>
                </a:endParaRPr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TW" sz="2000" dirty="0"/>
              </a:p>
              <a:p>
                <a:pPr marL="804863" indent="-804863">
                  <a:buNone/>
                  <a:tabLst>
                    <a:tab pos="804863" algn="l"/>
                    <a:tab pos="895350" algn="l"/>
                  </a:tabLst>
                </a:pPr>
                <a:endParaRPr lang="en-US" altLang="zh-TW" sz="2000" dirty="0"/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:endParaRPr lang="en-US" altLang="zh-TW" sz="2000" dirty="0" smtClean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3999"/>
                <a:ext cx="8534400" cy="4770071"/>
              </a:xfrm>
              <a:blipFill>
                <a:blip r:embed="rId2"/>
                <a:stretch>
                  <a:fillRect l="-1714" t="-56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Pixel co-ordinate transformation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0085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340535" y="6302887"/>
            <a:ext cx="1586367" cy="421038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000" dirty="0" smtClean="0"/>
                  <a:t>After applying a pixel co-ordinate transformation</a:t>
                </a:r>
              </a:p>
              <a:p>
                <a:pPr lvl="1"/>
                <a:r>
                  <a:rPr lang="en-US" altLang="zh-TW" sz="1800" dirty="0" smtClean="0"/>
                  <a:t>Assume we wish to compute the brightness values of the pixel </a:t>
                </a:r>
                <a14:m>
                  <m:oMath xmlns:m="http://schemas.openxmlformats.org/officeDocument/2006/math">
                    <m:r>
                      <a:rPr lang="en-US" altLang="zh-TW" sz="180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sz="1800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1800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1800" i="1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800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1800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1800" i="1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 smtClean="0">
                    <a:solidFill>
                      <a:srgbClr val="FFC000"/>
                    </a:solidFill>
                  </a:rPr>
                  <a:t> in the output image </a:t>
                </a:r>
                <a:r>
                  <a:rPr lang="en-US" altLang="zh-TW" sz="1800" dirty="0" smtClean="0"/>
                  <a:t>(integer numbers, illustrated by solid lines in figures). </a:t>
                </a:r>
              </a:p>
              <a:p>
                <a:pPr lvl="1"/>
                <a:r>
                  <a:rPr lang="en-US" altLang="zh-TW" sz="1800" dirty="0" smtClean="0"/>
                  <a:t>The co-ordinates of the point </a:t>
                </a:r>
                <a14:m>
                  <m:oMath xmlns:m="http://schemas.openxmlformats.org/officeDocument/2006/math">
                    <m:r>
                      <a:rPr lang="en-US" altLang="zh-TW" sz="180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b="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b="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 smtClean="0">
                    <a:solidFill>
                      <a:srgbClr val="FFC000"/>
                    </a:solidFill>
                  </a:rPr>
                  <a:t> in the original image </a:t>
                </a:r>
                <a:r>
                  <a:rPr lang="en-US" altLang="zh-TW" sz="1800" dirty="0" smtClean="0"/>
                  <a:t>can be obtained by inverting the planar transformation. </a:t>
                </a:r>
              </a:p>
              <a:p>
                <a:pPr marL="365125" lvl="1" indent="0">
                  <a:buNone/>
                </a:pPr>
                <a:r>
                  <a:rPr lang="en-US" altLang="zh-TW" sz="1800" b="0" dirty="0" smtClean="0">
                    <a:effectLst/>
                  </a:rPr>
                  <a:t>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b="1" i="0" smtClean="0">
                            <a:effectLst/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p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1800" i="1" dirty="0" smtClean="0">
                  <a:effectLst/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zh-TW" sz="1800" dirty="0"/>
                  <a:t>In general, the real co-ordinates </a:t>
                </a:r>
                <a:r>
                  <a:rPr lang="en-US" altLang="zh-TW" sz="1800" dirty="0" smtClean="0"/>
                  <a:t/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after </a:t>
                </a:r>
                <a:r>
                  <a:rPr lang="en-US" altLang="zh-TW" sz="1800" dirty="0"/>
                  <a:t>inverse </a:t>
                </a:r>
                <a:r>
                  <a:rPr lang="en-US" altLang="zh-TW" sz="1800" dirty="0" smtClean="0"/>
                  <a:t>transformation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(dashed lines) do not fit the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discrete raster (</a:t>
                </a:r>
                <a:r>
                  <a:rPr lang="zh-TW" altLang="en-US" sz="1400" dirty="0" smtClean="0"/>
                  <a:t>光柵</a:t>
                </a:r>
                <a:r>
                  <a:rPr lang="en-US" altLang="zh-TW" sz="1800" dirty="0" smtClean="0"/>
                  <a:t>) (solid lines),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and so the brightness is not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known.</a:t>
                </a:r>
                <a:endParaRPr lang="en-US" altLang="zh-TW" sz="1800" dirty="0"/>
              </a:p>
              <a:p>
                <a:pPr marL="365125" lvl="1" indent="0">
                  <a:buNone/>
                </a:pPr>
                <a:endParaRPr lang="en-US" altLang="zh-TW" i="1" dirty="0">
                  <a:effectLst/>
                  <a:latin typeface="Cambria Math" panose="02040503050406030204" pitchFamily="18" charset="0"/>
                </a:endParaRPr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14" t="-4491" r="-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Brightness </a:t>
            </a:r>
            <a:r>
              <a:rPr lang="en-US" altLang="zh-TW" dirty="0"/>
              <a:t>interpolation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grpSp>
        <p:nvGrpSpPr>
          <p:cNvPr id="29" name="群組 28"/>
          <p:cNvGrpSpPr/>
          <p:nvPr/>
        </p:nvGrpSpPr>
        <p:grpSpPr>
          <a:xfrm>
            <a:off x="2895600" y="3530582"/>
            <a:ext cx="5781675" cy="2760614"/>
            <a:chOff x="2895600" y="3530582"/>
            <a:chExt cx="5781675" cy="2760614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3897656"/>
              <a:ext cx="1839605" cy="187689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0" name="物件 9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59312987"/>
                    </p:ext>
                  </p:extLst>
                </p:nvPr>
              </p:nvGraphicFramePr>
              <p:xfrm>
                <a:off x="6858000" y="3891527"/>
                <a:ext cx="1819275" cy="18573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7213" name="PhotoImpact" r:id="rId5" imgW="1819080" imgH="1857240" progId="PI3.Image">
                        <p:embed/>
                      </p:oleObj>
                    </mc:Choice>
                    <mc:Fallback>
                      <p:oleObj name="PhotoImpact" r:id="rId5" imgW="1819080" imgH="1857240" progId="PI3.Image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858000" y="3891527"/>
                              <a:ext cx="1819275" cy="185737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0" name="物件 9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59312987"/>
                    </p:ext>
                  </p:extLst>
                </p:nvPr>
              </p:nvGraphicFramePr>
              <p:xfrm>
                <a:off x="6858000" y="3891527"/>
                <a:ext cx="1819275" cy="18573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7209" name="PhotoImpact" r:id="rId7" imgW="1819080" imgH="1857240" progId="PI3.Image">
                        <p:embed/>
                      </p:oleObj>
                    </mc:Choice>
                    <mc:Fallback>
                      <p:oleObj name="PhotoImpact" r:id="rId7" imgW="1819080" imgH="1857240" progId="PI3.Image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858000" y="3891527"/>
                              <a:ext cx="1819275" cy="185737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11" name="文字方塊 10"/>
            <p:cNvSpPr txBox="1"/>
            <p:nvPr/>
          </p:nvSpPr>
          <p:spPr>
            <a:xfrm>
              <a:off x="7112040" y="3530582"/>
              <a:ext cx="1311193" cy="30777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Output image</a:t>
              </a:r>
              <a:endParaRPr lang="zh-TW" altLang="en-US" sz="1400" dirty="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5211537" y="3531745"/>
              <a:ext cx="1170129" cy="30777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Input image</a:t>
              </a:r>
              <a:endParaRPr lang="zh-TW" altLang="en-US" sz="1400" dirty="0"/>
            </a:p>
          </p:txBody>
        </p:sp>
        <p:sp>
          <p:nvSpPr>
            <p:cNvPr id="14" name="橢圓 13"/>
            <p:cNvSpPr/>
            <p:nvPr/>
          </p:nvSpPr>
          <p:spPr>
            <a:xfrm>
              <a:off x="5029201" y="51816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7318969" y="51054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5364192" y="4442114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/>
            <p:cNvSpPr/>
            <p:nvPr/>
          </p:nvSpPr>
          <p:spPr>
            <a:xfrm>
              <a:off x="6019452" y="5099784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/>
            <p:cNvSpPr/>
            <p:nvPr/>
          </p:nvSpPr>
          <p:spPr>
            <a:xfrm>
              <a:off x="5334002" y="5110711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6003984" y="4436702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5029201" y="4512902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/>
            <p:cNvSpPr/>
            <p:nvPr/>
          </p:nvSpPr>
          <p:spPr>
            <a:xfrm>
              <a:off x="5632430" y="4683703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5612033" y="5332424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7308636" y="4422264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7969816" y="4422264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/>
            <p:cNvSpPr/>
            <p:nvPr/>
          </p:nvSpPr>
          <p:spPr>
            <a:xfrm>
              <a:off x="7949419" y="5085583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6305466" y="5402406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6248400" y="47244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圖說文字 6"/>
                <p:cNvSpPr/>
                <p:nvPr/>
              </p:nvSpPr>
              <p:spPr>
                <a:xfrm>
                  <a:off x="5377132" y="5847266"/>
                  <a:ext cx="1480868" cy="443930"/>
                </a:xfrm>
                <a:prstGeom prst="wedgeRectCallout">
                  <a:avLst>
                    <a:gd name="adj1" fmla="val -44643"/>
                    <a:gd name="adj2" fmla="val -188713"/>
                  </a:avLst>
                </a:prstGeom>
                <a:solidFill>
                  <a:schemeClr val="bg2">
                    <a:lumMod val="20000"/>
                    <a:lumOff val="80000"/>
                  </a:schemeClr>
                </a:solidFill>
                <a:ln>
                  <a:solidFill>
                    <a:schemeClr val="bg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TW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altLang="zh-TW" sz="1400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14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14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zh-TW" sz="1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1400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TW" altLang="en-US" sz="1400" dirty="0" smtClean="0">
                      <a:solidFill>
                        <a:schemeClr val="bg2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altLang="zh-TW" sz="1400" dirty="0" smtClean="0">
                      <a:solidFill>
                        <a:schemeClr val="bg2">
                          <a:lumMod val="75000"/>
                        </a:schemeClr>
                      </a:solidFill>
                    </a:rPr>
                    <a:t>on input image</a:t>
                  </a:r>
                  <a:endParaRPr lang="zh-TW" altLang="en-US" sz="14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矩形圖說文字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7132" y="5847266"/>
                  <a:ext cx="1480868" cy="443930"/>
                </a:xfrm>
                <a:prstGeom prst="wedgeRectCallout">
                  <a:avLst>
                    <a:gd name="adj1" fmla="val -44643"/>
                    <a:gd name="adj2" fmla="val -188713"/>
                  </a:avLst>
                </a:prstGeom>
                <a:blipFill>
                  <a:blip r:embed="rId9"/>
                  <a:stretch>
                    <a:fillRect b="-8380"/>
                  </a:stretch>
                </a:blipFill>
                <a:ln>
                  <a:solidFill>
                    <a:schemeClr val="bg2">
                      <a:lumMod val="20000"/>
                      <a:lumOff val="8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圖說文字 8"/>
                <p:cNvSpPr/>
                <p:nvPr/>
              </p:nvSpPr>
              <p:spPr>
                <a:xfrm>
                  <a:off x="2895600" y="5786385"/>
                  <a:ext cx="1905000" cy="348039"/>
                </a:xfrm>
                <a:prstGeom prst="wedgeRectCallout">
                  <a:avLst>
                    <a:gd name="adj1" fmla="val 62962"/>
                    <a:gd name="adj2" fmla="val -191635"/>
                  </a:avLst>
                </a:prstGeom>
                <a:solidFill>
                  <a:schemeClr val="bg2">
                    <a:lumMod val="20000"/>
                    <a:lumOff val="80000"/>
                  </a:schemeClr>
                </a:solidFill>
                <a:ln>
                  <a:solidFill>
                    <a:schemeClr val="bg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16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sSup>
                          <m:sSupPr>
                            <m:ctrlPr>
                              <a:rPr lang="en-US" altLang="zh-TW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00" b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𝐓</m:t>
                            </m:r>
                          </m:e>
                          <m:sup>
                            <m:r>
                              <a:rPr lang="en-US" altLang="zh-TW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TW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矩形圖說文字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5600" y="5786385"/>
                  <a:ext cx="1905000" cy="348039"/>
                </a:xfrm>
                <a:prstGeom prst="wedgeRectCallout">
                  <a:avLst>
                    <a:gd name="adj1" fmla="val 62962"/>
                    <a:gd name="adj2" fmla="val -191635"/>
                  </a:avLst>
                </a:prstGeom>
                <a:blipFill>
                  <a:blip r:embed="rId10"/>
                  <a:stretch>
                    <a:fillRect l="-279" b="-2817"/>
                  </a:stretch>
                </a:blipFill>
                <a:ln>
                  <a:solidFill>
                    <a:schemeClr val="bg2">
                      <a:lumMod val="20000"/>
                      <a:lumOff val="8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圖說文字 11"/>
                <p:cNvSpPr/>
                <p:nvPr/>
              </p:nvSpPr>
              <p:spPr>
                <a:xfrm>
                  <a:off x="7543800" y="5814319"/>
                  <a:ext cx="729201" cy="320105"/>
                </a:xfrm>
                <a:prstGeom prst="wedgeRectCallout">
                  <a:avLst>
                    <a:gd name="adj1" fmla="val -67353"/>
                    <a:gd name="adj2" fmla="val -247993"/>
                  </a:avLst>
                </a:prstGeom>
                <a:solidFill>
                  <a:schemeClr val="bg2">
                    <a:lumMod val="20000"/>
                    <a:lumOff val="80000"/>
                  </a:schemeClr>
                </a:solidFill>
                <a:ln>
                  <a:solidFill>
                    <a:schemeClr val="bg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′,</m:t>
                        </m:r>
                        <m:r>
                          <a:rPr lang="en-US" altLang="zh-TW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′)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矩形圖說文字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800" y="5814319"/>
                  <a:ext cx="729201" cy="320105"/>
                </a:xfrm>
                <a:prstGeom prst="wedgeRectCallout">
                  <a:avLst>
                    <a:gd name="adj1" fmla="val -67353"/>
                    <a:gd name="adj2" fmla="val -247993"/>
                  </a:avLst>
                </a:prstGeom>
                <a:blipFill>
                  <a:blip r:embed="rId11"/>
                  <a:stretch>
                    <a:fillRect b="-5031"/>
                  </a:stretch>
                </a:blipFill>
                <a:ln>
                  <a:solidFill>
                    <a:schemeClr val="bg2">
                      <a:lumMod val="20000"/>
                      <a:lumOff val="8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98172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000" dirty="0" smtClean="0">
                    <a:solidFill>
                      <a:srgbClr val="FFFF00"/>
                    </a:solidFill>
                  </a:rPr>
                  <a:t>How to calculate the brightness value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2000" dirty="0" smtClean="0">
                    <a:solidFill>
                      <a:srgbClr val="FFFF00"/>
                    </a:solidFill>
                  </a:rPr>
                  <a:t>?</a:t>
                </a:r>
              </a:p>
              <a:p>
                <a:pPr lvl="1"/>
                <a:r>
                  <a:rPr lang="en-US" altLang="zh-TW" dirty="0" smtClean="0"/>
                  <a:t>Denote the result of the brightness interpolation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dirty="0" smtClean="0"/>
                  <a:t>, where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dirty="0" smtClean="0"/>
                  <a:t> distinguished different interpolation methods.</a:t>
                </a:r>
                <a:endParaRPr lang="en-US" altLang="zh-TW" dirty="0"/>
              </a:p>
              <a:p>
                <a:pPr lvl="1"/>
                <a:r>
                  <a:rPr lang="en-US" altLang="zh-TW" dirty="0" smtClean="0"/>
                  <a:t> The brightness can be expressed by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the convolution equation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=−∞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nary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marL="365125" lvl="1" indent="0">
                  <a:buNone/>
                </a:pPr>
                <a:r>
                  <a:rPr lang="en-US" altLang="zh-TW" sz="1800" b="0" dirty="0" smtClean="0">
                    <a:effectLst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800" dirty="0" smtClean="0"/>
                  <a:t>: the interpolation </a:t>
                </a:r>
                <a:r>
                  <a:rPr lang="en-US" altLang="zh-TW" sz="1800" dirty="0" smtClean="0">
                    <a:solidFill>
                      <a:srgbClr val="FFFF00"/>
                    </a:solidFill>
                  </a:rPr>
                  <a:t>kernel function</a:t>
                </a:r>
              </a:p>
              <a:p>
                <a:pPr marL="365125" lvl="1" indent="0">
                  <a:buNone/>
                </a:pPr>
                <a:r>
                  <a:rPr lang="en-US" altLang="zh-TW" sz="1800" dirty="0" smtClean="0">
                    <a:effectLst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 smtClean="0"/>
                  <a:t>: brightness value, the sampled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                              version of the originally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                              continuous image function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TW" sz="1800" i="1" dirty="0" smtClean="0">
                  <a:effectLst/>
                  <a:latin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:r>
                  <a:rPr lang="en-US" altLang="zh-TW" sz="1800" dirty="0" smtClean="0">
                    <a:effectLst/>
                    <a:ea typeface="Cambria Math" panose="02040503050406030204" pitchFamily="18" charset="0"/>
                  </a:rPr>
                  <a:t>      let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1800" dirty="0" smtClean="0"/>
                  <a:t> for simplification</a:t>
                </a:r>
                <a:endParaRPr lang="zh-TW" altLang="en-US" sz="18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14" t="-4491" r="-1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Brightness </a:t>
            </a:r>
            <a:r>
              <a:rPr lang="en-US" altLang="zh-TW" dirty="0"/>
              <a:t>interpolation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grpSp>
        <p:nvGrpSpPr>
          <p:cNvPr id="14" name="群組 13"/>
          <p:cNvGrpSpPr/>
          <p:nvPr/>
        </p:nvGrpSpPr>
        <p:grpSpPr>
          <a:xfrm>
            <a:off x="6356584" y="4114800"/>
            <a:ext cx="2276475" cy="1474921"/>
            <a:chOff x="4876800" y="3395483"/>
            <a:chExt cx="3800475" cy="2379067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3897656"/>
              <a:ext cx="1839605" cy="1876894"/>
            </a:xfrm>
            <a:prstGeom prst="rect">
              <a:avLst/>
            </a:prstGeom>
          </p:spPr>
        </p:pic>
        <p:graphicFrame>
          <p:nvGraphicFramePr>
            <p:cNvPr id="16" name="物件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34187335"/>
                </p:ext>
              </p:extLst>
            </p:nvPr>
          </p:nvGraphicFramePr>
          <p:xfrm>
            <a:off x="6858000" y="3891528"/>
            <a:ext cx="1819275" cy="1857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35" name="PhotoImpact" r:id="rId5" imgW="1819080" imgH="1857240" progId="PI3.Image">
                    <p:embed/>
                  </p:oleObj>
                </mc:Choice>
                <mc:Fallback>
                  <p:oleObj name="PhotoImpact" r:id="rId5" imgW="1819080" imgH="1857240" progId="PI3.Image">
                    <p:embed/>
                    <p:pic>
                      <p:nvPicPr>
                        <p:cNvPr id="10" name="物件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858000" y="3891528"/>
                          <a:ext cx="1819275" cy="1857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文字方塊 16"/>
            <p:cNvSpPr txBox="1"/>
            <p:nvPr/>
          </p:nvSpPr>
          <p:spPr>
            <a:xfrm>
              <a:off x="6905264" y="3395483"/>
              <a:ext cx="1723972" cy="40957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050" dirty="0" smtClean="0"/>
                <a:t>Output image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4927800" y="3419070"/>
              <a:ext cx="1608897" cy="42198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/>
                <a:t>Input image</a:t>
              </a:r>
              <a:endParaRPr lang="zh-TW" altLang="en-US" sz="1100" dirty="0"/>
            </a:p>
          </p:txBody>
        </p:sp>
        <p:sp>
          <p:nvSpPr>
            <p:cNvPr id="19" name="橢圓 18"/>
            <p:cNvSpPr/>
            <p:nvPr/>
          </p:nvSpPr>
          <p:spPr>
            <a:xfrm>
              <a:off x="5029201" y="51816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7318969" y="51054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/>
            <p:cNvSpPr/>
            <p:nvPr/>
          </p:nvSpPr>
          <p:spPr>
            <a:xfrm>
              <a:off x="5364192" y="4442114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6019452" y="5099784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5334002" y="5110711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6003984" y="4436702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/>
            <p:cNvSpPr/>
            <p:nvPr/>
          </p:nvSpPr>
          <p:spPr>
            <a:xfrm>
              <a:off x="5029201" y="4512902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5632430" y="4683703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5612033" y="5332424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7308636" y="4422264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>
            <a:xfrm>
              <a:off x="7969816" y="4422264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7949419" y="5085583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305466" y="5402406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/>
            <p:cNvSpPr/>
            <p:nvPr/>
          </p:nvSpPr>
          <p:spPr>
            <a:xfrm>
              <a:off x="6302321" y="468669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圖說文字 10"/>
              <p:cNvSpPr/>
              <p:nvPr/>
            </p:nvSpPr>
            <p:spPr>
              <a:xfrm>
                <a:off x="6678805" y="5769088"/>
                <a:ext cx="615173" cy="211786"/>
              </a:xfrm>
              <a:prstGeom prst="wedgeRectCallout">
                <a:avLst>
                  <a:gd name="adj1" fmla="val -21078"/>
                  <a:gd name="adj2" fmla="val -207261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4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1400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4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14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矩形圖說文字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805" y="5769088"/>
                <a:ext cx="615173" cy="211786"/>
              </a:xfrm>
              <a:prstGeom prst="wedgeRectCallout">
                <a:avLst>
                  <a:gd name="adj1" fmla="val -21078"/>
                  <a:gd name="adj2" fmla="val -207261"/>
                </a:avLst>
              </a:prstGeom>
              <a:blipFill>
                <a:blip r:embed="rId7"/>
                <a:stretch>
                  <a:fillRect b="-11579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5794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Three most common brightness interpolation methods </a:t>
                </a:r>
                <a:r>
                  <a:rPr lang="en-US" altLang="zh-TW" dirty="0"/>
                  <a:t>are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 nearest neighbor,</a:t>
                </a:r>
                <a:r>
                  <a:rPr lang="en-US" altLang="zh-TW" dirty="0"/>
                  <a:t> 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linear</a:t>
                </a:r>
                <a:r>
                  <a:rPr lang="en-US" altLang="zh-TW" dirty="0"/>
                  <a:t> and 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bi-cubic</a:t>
                </a:r>
                <a:r>
                  <a:rPr lang="en-US" altLang="zh-TW" dirty="0"/>
                  <a:t>.</a:t>
                </a:r>
              </a:p>
              <a:p>
                <a:r>
                  <a:rPr lang="en-US" altLang="zh-TW" dirty="0" smtClean="0">
                    <a:solidFill>
                      <a:srgbClr val="FFC000"/>
                    </a:solidFill>
                  </a:rPr>
                  <a:t>Nearest-neighborhood interpolation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round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round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 smtClean="0">
                  <a:solidFill>
                    <a:srgbClr val="FFFF00"/>
                  </a:solidFill>
                </a:endParaRPr>
              </a:p>
              <a:p>
                <a:pPr lvl="1"/>
                <a:r>
                  <a:rPr lang="en-US" altLang="zh-TW" dirty="0" smtClean="0"/>
                  <a:t>The position error of nearest-neighborhood interpolation is at most half a pixel.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Brightness </a:t>
            </a:r>
            <a:r>
              <a:rPr lang="en-US" altLang="zh-TW" dirty="0"/>
              <a:t>interpolation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grpSp>
        <p:nvGrpSpPr>
          <p:cNvPr id="17" name="群組 16"/>
          <p:cNvGrpSpPr/>
          <p:nvPr/>
        </p:nvGrpSpPr>
        <p:grpSpPr>
          <a:xfrm>
            <a:off x="2590800" y="4114800"/>
            <a:ext cx="4185655" cy="2179271"/>
            <a:chOff x="2593269" y="4114800"/>
            <a:chExt cx="4185655" cy="2179271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3269" y="4114800"/>
              <a:ext cx="4185655" cy="2179271"/>
            </a:xfrm>
            <a:prstGeom prst="rect">
              <a:avLst/>
            </a:prstGeom>
          </p:spPr>
        </p:pic>
        <p:cxnSp>
          <p:nvCxnSpPr>
            <p:cNvPr id="10" name="直線接點 9"/>
            <p:cNvCxnSpPr/>
            <p:nvPr/>
          </p:nvCxnSpPr>
          <p:spPr>
            <a:xfrm>
              <a:off x="5178724" y="4881251"/>
              <a:ext cx="0" cy="1057896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6093124" y="4881251"/>
              <a:ext cx="0" cy="1057896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>
              <a:off x="5178724" y="4881251"/>
              <a:ext cx="91440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3052312" y="4942186"/>
              <a:ext cx="609600" cy="524497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橢圓 12"/>
          <p:cNvSpPr/>
          <p:nvPr/>
        </p:nvSpPr>
        <p:spPr>
          <a:xfrm>
            <a:off x="3337713" y="5181600"/>
            <a:ext cx="91287" cy="94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5623713" y="5881705"/>
            <a:ext cx="91287" cy="94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3078556" y="4972982"/>
            <a:ext cx="91287" cy="944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18967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srgbClr val="FFC000"/>
                    </a:solidFill>
                  </a:rPr>
                  <a:t>Linear interpolation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(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Bilinear interpolation)</a:t>
                </a:r>
              </a:p>
              <a:p>
                <a:pPr lvl="1"/>
                <a:r>
                  <a:rPr lang="en-US" altLang="zh-TW" dirty="0" smtClean="0"/>
                  <a:t>Linear interpolation explores four points neighboring the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dirty="0" smtClean="0"/>
                  <a:t>, and assumes that the brightness function is linear in this neighborhood. 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sSub>
                        <m:sSub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sSub>
                        <m:sSub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altLang="zh-TW" i="1" dirty="0" smtClean="0">
                  <a:solidFill>
                    <a:srgbClr val="FFFF00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:r>
                  <a:rPr lang="en-US" altLang="zh-TW" dirty="0" smtClean="0">
                    <a:solidFill>
                      <a:srgbClr val="FFFF00"/>
                    </a:solidFill>
                    <a:effectLst/>
                  </a:rPr>
                  <a:t>                          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b="0" i="1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TW" i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𝑎𝑏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TW" b="0" i="1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b="0" i="1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altLang="zh-TW" b="0" dirty="0" smtClean="0">
                  <a:effectLst/>
                </a:endParaRPr>
              </a:p>
              <a:p>
                <a:pPr marL="895350" lvl="1" indent="0">
                  <a:buNone/>
                </a:pPr>
                <a:r>
                  <a:rPr lang="en-US" altLang="zh-TW" b="0" dirty="0" smtClean="0">
                    <a:effectLst/>
                  </a:rPr>
                  <a:t>where</a:t>
                </a:r>
              </a:p>
              <a:p>
                <a:pPr marL="8953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effectLst/>
                          <a:latin typeface="Cambria Math" panose="02040503050406030204" pitchFamily="18" charset="0"/>
                        </a:rPr>
                        <m:t>floor</m:t>
                      </m:r>
                      <m:d>
                        <m:dPr>
                          <m:ctrlP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</m:oMath>
                    <m:oMath xmlns:m="http://schemas.openxmlformats.org/officeDocument/2006/math"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</m:oMath>
                    <m:oMath xmlns:m="http://schemas.openxmlformats.org/officeDocument/2006/math"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effectLst/>
                          <a:latin typeface="Cambria Math" panose="02040503050406030204" pitchFamily="18" charset="0"/>
                        </a:rPr>
                        <m:t>floor</m:t>
                      </m:r>
                      <m:d>
                        <m:dPr>
                          <m:ctrlP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</m:oMath>
                    <m:oMath xmlns:m="http://schemas.openxmlformats.org/officeDocument/2006/math"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TW" dirty="0"/>
              </a:p>
              <a:p>
                <a:pPr lvl="1"/>
                <a:endParaRPr lang="en-US" altLang="zh-TW" dirty="0" smtClean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Brightness </a:t>
            </a:r>
            <a:r>
              <a:rPr lang="en-US" altLang="zh-TW" dirty="0"/>
              <a:t>interpolation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6992937" y="3850822"/>
            <a:ext cx="1922463" cy="43088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100" dirty="0"/>
              <a:t>https://en.wikipedia.org/wiki/Bilinear_interpolation</a:t>
            </a:r>
          </a:p>
        </p:txBody>
      </p:sp>
      <p:grpSp>
        <p:nvGrpSpPr>
          <p:cNvPr id="27" name="群組 26"/>
          <p:cNvGrpSpPr/>
          <p:nvPr/>
        </p:nvGrpSpPr>
        <p:grpSpPr>
          <a:xfrm>
            <a:off x="3048000" y="4360342"/>
            <a:ext cx="5867400" cy="1830075"/>
            <a:chOff x="3048000" y="4360342"/>
            <a:chExt cx="5867400" cy="1830075"/>
          </a:xfrm>
        </p:grpSpPr>
        <p:pic>
          <p:nvPicPr>
            <p:cNvPr id="9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1675" y="4360342"/>
              <a:ext cx="1863725" cy="183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群組 23"/>
            <p:cNvGrpSpPr/>
            <p:nvPr/>
          </p:nvGrpSpPr>
          <p:grpSpPr>
            <a:xfrm>
              <a:off x="3048000" y="4360342"/>
              <a:ext cx="5547130" cy="1795839"/>
              <a:chOff x="3048000" y="4360342"/>
              <a:chExt cx="5547130" cy="1795839"/>
            </a:xfrm>
          </p:grpSpPr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0" y="4360342"/>
                <a:ext cx="3793577" cy="1795839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3315210" y="4856259"/>
                <a:ext cx="951990" cy="923990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橢圓 10"/>
              <p:cNvSpPr/>
              <p:nvPr/>
            </p:nvSpPr>
            <p:spPr>
              <a:xfrm>
                <a:off x="3699918" y="5210476"/>
                <a:ext cx="91287" cy="9448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橢圓 11"/>
              <p:cNvSpPr/>
              <p:nvPr/>
            </p:nvSpPr>
            <p:spPr>
              <a:xfrm>
                <a:off x="7696200" y="5304958"/>
                <a:ext cx="91287" cy="9448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橢圓 12"/>
              <p:cNvSpPr/>
              <p:nvPr/>
            </p:nvSpPr>
            <p:spPr>
              <a:xfrm>
                <a:off x="5867400" y="5807143"/>
                <a:ext cx="76200" cy="762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橢圓 13"/>
              <p:cNvSpPr/>
              <p:nvPr/>
            </p:nvSpPr>
            <p:spPr>
              <a:xfrm>
                <a:off x="7382206" y="4727040"/>
                <a:ext cx="91287" cy="9448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橢圓 14"/>
              <p:cNvSpPr/>
              <p:nvPr/>
            </p:nvSpPr>
            <p:spPr>
              <a:xfrm>
                <a:off x="8498000" y="4727040"/>
                <a:ext cx="91287" cy="9448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橢圓 15"/>
              <p:cNvSpPr/>
              <p:nvPr/>
            </p:nvSpPr>
            <p:spPr>
              <a:xfrm>
                <a:off x="8503843" y="5671368"/>
                <a:ext cx="91287" cy="9448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橢圓 16"/>
              <p:cNvSpPr/>
              <p:nvPr/>
            </p:nvSpPr>
            <p:spPr>
              <a:xfrm>
                <a:off x="4038600" y="5017871"/>
                <a:ext cx="91287" cy="9448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橢圓 17"/>
              <p:cNvSpPr/>
              <p:nvPr/>
            </p:nvSpPr>
            <p:spPr>
              <a:xfrm>
                <a:off x="4038600" y="5576705"/>
                <a:ext cx="91287" cy="9448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橢圓 18"/>
              <p:cNvSpPr/>
              <p:nvPr/>
            </p:nvSpPr>
            <p:spPr>
              <a:xfrm>
                <a:off x="3462770" y="5010661"/>
                <a:ext cx="91287" cy="9448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橢圓 19"/>
              <p:cNvSpPr/>
              <p:nvPr/>
            </p:nvSpPr>
            <p:spPr>
              <a:xfrm>
                <a:off x="3471628" y="5573542"/>
                <a:ext cx="91287" cy="9448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橢圓 20"/>
              <p:cNvSpPr/>
              <p:nvPr/>
            </p:nvSpPr>
            <p:spPr>
              <a:xfrm>
                <a:off x="7382207" y="5668024"/>
                <a:ext cx="91287" cy="9448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橢圓 21"/>
              <p:cNvSpPr/>
              <p:nvPr/>
            </p:nvSpPr>
            <p:spPr>
              <a:xfrm>
                <a:off x="5260938" y="5780249"/>
                <a:ext cx="91287" cy="9448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橢圓 22"/>
              <p:cNvSpPr/>
              <p:nvPr/>
            </p:nvSpPr>
            <p:spPr>
              <a:xfrm>
                <a:off x="6458775" y="5775097"/>
                <a:ext cx="91287" cy="9448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5" name="橢圓 24"/>
            <p:cNvSpPr/>
            <p:nvPr/>
          </p:nvSpPr>
          <p:spPr>
            <a:xfrm>
              <a:off x="7696200" y="4724400"/>
              <a:ext cx="91287" cy="9448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7696199" y="5666586"/>
              <a:ext cx="91287" cy="9448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59906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srgbClr val="FFC000"/>
                    </a:solidFill>
                  </a:rPr>
                  <a:t>Bi-cubic interpolation</a:t>
                </a:r>
              </a:p>
              <a:p>
                <a:pPr lvl="1"/>
                <a:r>
                  <a:rPr lang="en-US" altLang="zh-TW" dirty="0" smtClean="0"/>
                  <a:t>Bi-cubic interpolation improves the model of the brightness function by approximating it locally by a bi-cubic polynomial surface,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16</a:t>
                </a:r>
                <a:r>
                  <a:rPr lang="en-US" altLang="zh-TW" dirty="0" smtClean="0"/>
                  <a:t> neighboring points are used for interpolation.</a:t>
                </a:r>
              </a:p>
              <a:p>
                <a:pPr lvl="1"/>
                <a:r>
                  <a:rPr lang="en-US" altLang="zh-TW" dirty="0" smtClean="0"/>
                  <a:t>The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1D</a:t>
                </a:r>
                <a:r>
                  <a:rPr lang="en-US" altLang="zh-TW" dirty="0" smtClean="0"/>
                  <a:t> interpolation kernel (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Mexican hat</a:t>
                </a:r>
                <a:r>
                  <a:rPr lang="en-US" altLang="zh-TW" dirty="0" smtClean="0"/>
                  <a:t>) is given by</a:t>
                </a:r>
              </a:p>
              <a:p>
                <a:pPr marL="5397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TW" b="0" i="1" smtClean="0">
                                            <a:solidFill>
                                              <a:srgbClr val="FFFF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0" i="1" smtClean="0">
                                            <a:solidFill>
                                              <a:srgbClr val="FFFF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TW" b="0" i="1" smtClean="0">
                                            <a:solidFill>
                                              <a:srgbClr val="FFFF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0" i="1" smtClean="0">
                                            <a:solidFill>
                                              <a:srgbClr val="FFFF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              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altLang="zh-TW" b="0" i="0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or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1 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TW" i="1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sSup>
                                  <m:sSupPr>
                                    <m:ctrlPr>
                                      <a:rPr lang="en-US" altLang="zh-TW" i="1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TW" i="1">
                                            <a:solidFill>
                                              <a:srgbClr val="FFFF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FFFF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+5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TW" i="1">
                                            <a:solidFill>
                                              <a:srgbClr val="FFFF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FFFF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TW" i="1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TW" i="1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TW" i="1">
                                            <a:solidFill>
                                              <a:srgbClr val="FFFF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FFFF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TW" i="1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for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1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0                                              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  <m:r>
                                  <a:rPr lang="en-US" altLang="zh-TW" b="0" i="0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Bi-cubic interpolation preserves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fine details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en-US" altLang="zh-TW" dirty="0" smtClean="0"/>
                  <a:t>in the image very well.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Brightness interpolation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3830403"/>
            <a:ext cx="2552700" cy="2070100"/>
          </a:xfrm>
          <a:prstGeom prst="rect">
            <a:avLst/>
          </a:prstGeom>
        </p:spPr>
      </p:pic>
      <p:pic>
        <p:nvPicPr>
          <p:cNvPr id="5122" name="Picture 2" descr="An example of a Mexican hat wavelet function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5300511"/>
            <a:ext cx="2917825" cy="136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3200400" y="5725617"/>
            <a:ext cx="2362200" cy="57708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50" dirty="0"/>
              <a:t>https://www.researchgate.net/figure/262569642_fig1_An-example-of-a-Mexican-hat-wavelet-function</a:t>
            </a:r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r>
              <a:rPr lang="en-US" altLang="zh-TW">
                <a:solidFill>
                  <a:srgbClr val="898989"/>
                </a:solidFill>
              </a:rPr>
              <a:t>5-</a:t>
            </a:r>
            <a:fld id="{756D06EB-051D-4277-B0E6-9D2074AF16A8}" type="slidenum">
              <a:rPr lang="en-US" altLang="zh-TW">
                <a:solidFill>
                  <a:srgbClr val="898989"/>
                </a:solidFill>
              </a:rPr>
              <a:pPr/>
              <a:t>3</a:t>
            </a:fld>
            <a:endParaRPr lang="en-US" altLang="zh-TW">
              <a:solidFill>
                <a:srgbClr val="898989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33400" y="381000"/>
            <a:ext cx="7543800" cy="15240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TW" sz="3200" b="1" dirty="0">
                <a:latin typeface="Times New Roman" panose="02020603050405020304" pitchFamily="18" charset="0"/>
              </a:rPr>
              <a:t>Objectives of image </a:t>
            </a:r>
            <a:r>
              <a:rPr lang="en-US" altLang="zh-TW" sz="3200" b="1" dirty="0" smtClean="0">
                <a:latin typeface="Times New Roman" panose="02020603050405020304" pitchFamily="18" charset="0"/>
              </a:rPr>
              <a:t>pre-processing</a:t>
            </a:r>
            <a:endParaRPr lang="en-US" altLang="zh-TW" sz="32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TW" sz="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TW" sz="2800" dirty="0">
                <a:latin typeface="Times New Roman" panose="02020603050405020304" pitchFamily="18" charset="0"/>
              </a:rPr>
              <a:t>    (a) Enhancing information that is useful for later 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TW" sz="2800" dirty="0">
                <a:latin typeface="Times New Roman" panose="02020603050405020304" pitchFamily="18" charset="0"/>
              </a:rPr>
              <a:t>         analysis</a:t>
            </a:r>
          </a:p>
        </p:txBody>
      </p:sp>
      <p:pic>
        <p:nvPicPr>
          <p:cNvPr id="6656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114" y="1530349"/>
            <a:ext cx="19812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530349"/>
            <a:ext cx="1981200" cy="19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498943"/>
            <a:ext cx="2060575" cy="205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492847"/>
            <a:ext cx="2105025" cy="203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914400" y="3581400"/>
            <a:ext cx="7467600" cy="914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TW" sz="2800">
                <a:latin typeface="Times New Roman" panose="02020603050405020304" pitchFamily="18" charset="0"/>
              </a:rPr>
              <a:t>(b) Suppress image information that is not relevant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TW" sz="2800">
                <a:latin typeface="Times New Roman" panose="02020603050405020304" pitchFamily="18" charset="0"/>
              </a:rPr>
              <a:t>      to later work</a:t>
            </a:r>
          </a:p>
        </p:txBody>
      </p:sp>
    </p:spTree>
    <p:extLst>
      <p:ext uri="{BB962C8B-B14F-4D97-AF65-F5344CB8AC3E}">
        <p14:creationId xmlns:p14="http://schemas.microsoft.com/office/powerpoint/2010/main" val="198813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876800"/>
          </a:xfrm>
        </p:spPr>
        <p:txBody>
          <a:bodyPr>
            <a:normAutofit/>
          </a:bodyPr>
          <a:lstStyle/>
          <a:p>
            <a:r>
              <a:rPr lang="en-US" altLang="zh-TW" sz="2000" dirty="0" smtClean="0">
                <a:solidFill>
                  <a:srgbClr val="FFFF00"/>
                </a:solidFill>
              </a:rPr>
              <a:t>Local pre-processing methods </a:t>
            </a:r>
            <a:r>
              <a:rPr lang="en-US" altLang="zh-TW" sz="2000" dirty="0" smtClean="0"/>
              <a:t>are divided into two groups according to the </a:t>
            </a:r>
            <a:r>
              <a:rPr lang="en-US" altLang="zh-TW" sz="2000" dirty="0" smtClean="0">
                <a:solidFill>
                  <a:srgbClr val="FFC000"/>
                </a:solidFill>
              </a:rPr>
              <a:t>goal </a:t>
            </a:r>
            <a:r>
              <a:rPr lang="en-US" altLang="zh-TW" sz="2000" dirty="0" smtClean="0"/>
              <a:t>of the processing.</a:t>
            </a:r>
          </a:p>
          <a:p>
            <a:pPr lvl="1"/>
            <a:r>
              <a:rPr lang="en-US" altLang="zh-TW" dirty="0" smtClean="0">
                <a:solidFill>
                  <a:srgbClr val="FFFF00"/>
                </a:solidFill>
              </a:rPr>
              <a:t>Smoothing</a:t>
            </a:r>
          </a:p>
          <a:p>
            <a:pPr lvl="2"/>
            <a:r>
              <a:rPr lang="en-US" altLang="zh-TW" dirty="0" smtClean="0"/>
              <a:t>To suppress noise or other small fluctuations (</a:t>
            </a:r>
            <a:r>
              <a:rPr lang="zh-TW" altLang="en-US" sz="1600" dirty="0" smtClean="0">
                <a:effectLst/>
              </a:rPr>
              <a:t>變動</a:t>
            </a:r>
            <a:r>
              <a:rPr lang="en-US" altLang="zh-TW" dirty="0" smtClean="0">
                <a:effectLst/>
              </a:rPr>
              <a:t>) </a:t>
            </a:r>
            <a:r>
              <a:rPr lang="en-US" altLang="zh-TW" dirty="0" smtClean="0"/>
              <a:t>in the image</a:t>
            </a:r>
          </a:p>
          <a:p>
            <a:pPr lvl="1"/>
            <a:r>
              <a:rPr lang="en-US" altLang="zh-TW" dirty="0" smtClean="0">
                <a:solidFill>
                  <a:srgbClr val="FFFF00"/>
                </a:solidFill>
              </a:rPr>
              <a:t>Gradient operators</a:t>
            </a:r>
          </a:p>
          <a:p>
            <a:pPr lvl="2"/>
            <a:r>
              <a:rPr lang="en-US" altLang="zh-TW" dirty="0" smtClean="0"/>
              <a:t>To indicate the locations with bigger local derivatives </a:t>
            </a:r>
            <a:r>
              <a:rPr lang="en-US" altLang="zh-TW" sz="1600" dirty="0">
                <a:effectLst/>
              </a:rPr>
              <a:t>(</a:t>
            </a:r>
            <a:r>
              <a:rPr lang="zh-TW" altLang="en-US" sz="1600" dirty="0">
                <a:effectLst/>
              </a:rPr>
              <a:t>導數</a:t>
            </a:r>
            <a:r>
              <a:rPr lang="en-US" altLang="zh-TW" sz="1600" dirty="0">
                <a:effectLst/>
              </a:rPr>
              <a:t>)</a:t>
            </a:r>
            <a:r>
              <a:rPr lang="en-US" altLang="zh-TW" b="1" dirty="0" smtClean="0">
                <a:effectLst/>
              </a:rPr>
              <a:t> </a:t>
            </a:r>
            <a:r>
              <a:rPr lang="en-US" altLang="zh-TW" dirty="0" smtClean="0"/>
              <a:t>in the image</a:t>
            </a:r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Another classification of </a:t>
            </a:r>
            <a:r>
              <a:rPr lang="en-US" altLang="zh-TW" sz="2000" dirty="0" smtClean="0">
                <a:solidFill>
                  <a:srgbClr val="FFFF00"/>
                </a:solidFill>
              </a:rPr>
              <a:t>local pre-processing methods</a:t>
            </a:r>
            <a:r>
              <a:rPr lang="en-US" altLang="zh-TW" sz="2000" dirty="0" smtClean="0"/>
              <a:t> is according to the </a:t>
            </a:r>
            <a:r>
              <a:rPr lang="en-US" altLang="zh-TW" sz="2000" dirty="0" smtClean="0">
                <a:solidFill>
                  <a:srgbClr val="FFC000"/>
                </a:solidFill>
              </a:rPr>
              <a:t>transformation properties</a:t>
            </a:r>
          </a:p>
          <a:p>
            <a:pPr lvl="1"/>
            <a:r>
              <a:rPr lang="en-US" altLang="zh-TW" dirty="0" smtClean="0">
                <a:solidFill>
                  <a:srgbClr val="FFFF00"/>
                </a:solidFill>
              </a:rPr>
              <a:t>Linear </a:t>
            </a:r>
            <a:r>
              <a:rPr lang="en-US" altLang="zh-TW" dirty="0" smtClean="0"/>
              <a:t>transformations</a:t>
            </a:r>
          </a:p>
          <a:p>
            <a:pPr lvl="1"/>
            <a:r>
              <a:rPr lang="en-US" altLang="zh-TW" dirty="0" smtClean="0">
                <a:solidFill>
                  <a:srgbClr val="FFFF00"/>
                </a:solidFill>
              </a:rPr>
              <a:t>Non-linear</a:t>
            </a:r>
            <a:r>
              <a:rPr lang="en-US" altLang="zh-TW" dirty="0" smtClean="0"/>
              <a:t> transformations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Local pre-processing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1447800" y="4343400"/>
            <a:ext cx="5257800" cy="43088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zh-TW" sz="1100" dirty="0" smtClean="0">
                <a:latin typeface="Arial" panose="020B0604020202020204" pitchFamily="34" charset="0"/>
              </a:rPr>
              <a:t>PS: </a:t>
            </a:r>
            <a:r>
              <a:rPr lang="zh-TW" altLang="en-US" sz="1100" dirty="0" smtClean="0">
                <a:latin typeface="Arial" panose="020B0604020202020204" pitchFamily="34" charset="0"/>
              </a:rPr>
              <a:t>導數</a:t>
            </a:r>
            <a:r>
              <a:rPr lang="en-US" altLang="zh-TW" sz="1100" dirty="0" smtClean="0">
                <a:latin typeface="Arial" panose="020B0604020202020204" pitchFamily="34" charset="0"/>
              </a:rPr>
              <a:t>: </a:t>
            </a:r>
            <a:r>
              <a:rPr lang="zh-TW" altLang="en-US" sz="1100" dirty="0" smtClean="0">
                <a:latin typeface="Arial" panose="020B0604020202020204" pitchFamily="34" charset="0"/>
              </a:rPr>
              <a:t>一個</a:t>
            </a:r>
            <a:r>
              <a:rPr lang="zh-TW" altLang="en-US" sz="1100" dirty="0">
                <a:latin typeface="Arial" panose="020B0604020202020204" pitchFamily="34" charset="0"/>
              </a:rPr>
              <a:t>函數在某一點的導數描述了這個函數在這一點附近的變化率</a:t>
            </a:r>
            <a:r>
              <a:rPr lang="zh-TW" altLang="en-US" sz="1100" dirty="0" smtClean="0">
                <a:latin typeface="Arial" panose="020B0604020202020204" pitchFamily="34" charset="0"/>
              </a:rPr>
              <a:t>。</a:t>
            </a:r>
            <a:r>
              <a:rPr lang="en-US" altLang="zh-TW" sz="1100" dirty="0">
                <a:latin typeface="Arial" panose="020B0604020202020204" pitchFamily="34" charset="0"/>
              </a:rPr>
              <a:t> </a:t>
            </a:r>
            <a:r>
              <a:rPr lang="en-US" altLang="zh-TW" sz="1000" dirty="0">
                <a:latin typeface="Arial" panose="020B0604020202020204" pitchFamily="34" charset="0"/>
              </a:rPr>
              <a:t>https://zh.wikipedia.org/wiki/%E5%AF%BC%E6%95%B0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000540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Linear </a:t>
                </a:r>
                <a:r>
                  <a:rPr lang="en-US" altLang="zh-TW" dirty="0"/>
                  <a:t>transformations</a:t>
                </a:r>
              </a:p>
              <a:p>
                <a:pPr lvl="1"/>
                <a:r>
                  <a:rPr lang="en-US" altLang="zh-TW" dirty="0" smtClean="0"/>
                  <a:t>Linear operations calculate the resulting value in the output image pixel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as a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linear combination of brightness values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in a local neighborhood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zh-TW" altLang="en-US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dirty="0" smtClean="0"/>
                  <a:t>of the pixel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in the input image.</a:t>
                </a:r>
              </a:p>
              <a:p>
                <a:pPr lvl="1"/>
                <a:r>
                  <a:rPr lang="en-US" altLang="zh-TW" dirty="0" smtClean="0"/>
                  <a:t>The contribution of the pixels in the neighborhood </a:t>
                </a:r>
                <a14:m>
                  <m:oMath xmlns:m="http://schemas.openxmlformats.org/officeDocument/2006/math">
                    <m:r>
                      <a:rPr lang="zh-TW" altLang="en-US" i="1">
                        <a:effectLst/>
                        <a:latin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altLang="zh-TW" dirty="0" smtClean="0"/>
                  <a:t> is weighted by coefficients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dirty="0" smtClean="0"/>
                  <a:t>.</a:t>
                </a:r>
                <a:r>
                  <a:rPr lang="zh-TW" altLang="en-US" dirty="0"/>
                  <a:t> </a:t>
                </a:r>
                <a:endParaRPr lang="en-US" altLang="zh-TW" dirty="0" smtClean="0"/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lang="zh-TW" alt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𝒪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The kernel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dirty="0" smtClean="0"/>
                  <a:t> is called a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convolution mask</a:t>
                </a:r>
                <a:r>
                  <a:rPr lang="en-US" altLang="zh-TW" dirty="0" smtClean="0"/>
                  <a:t>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 r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Local pre-processing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2090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Image smoothing</a:t>
                </a:r>
                <a:endParaRPr lang="en-US" altLang="zh-TW" dirty="0"/>
              </a:p>
              <a:p>
                <a:pPr lvl="1"/>
                <a:r>
                  <a:rPr lang="en-US" altLang="zh-TW" dirty="0" smtClean="0"/>
                  <a:t>Image smoothing uses redundancy </a:t>
                </a:r>
                <a:r>
                  <a:rPr lang="en-US" altLang="zh-TW" sz="1600" dirty="0" smtClean="0"/>
                  <a:t>(</a:t>
                </a:r>
                <a:r>
                  <a:rPr lang="zh-TW" altLang="en-US" sz="1600" dirty="0" smtClean="0"/>
                  <a:t>多餘</a:t>
                </a:r>
                <a:r>
                  <a:rPr lang="en-US" altLang="zh-TW" sz="1600" dirty="0" smtClean="0"/>
                  <a:t>;</a:t>
                </a:r>
                <a:r>
                  <a:rPr lang="zh-TW" altLang="en-US" sz="1600" dirty="0" smtClean="0">
                    <a:effectLst/>
                  </a:rPr>
                  <a:t>重複</a:t>
                </a:r>
                <a:r>
                  <a:rPr lang="en-US" altLang="zh-TW" sz="1600" dirty="0" smtClean="0">
                    <a:effectLst/>
                  </a:rPr>
                  <a:t>) </a:t>
                </a:r>
                <a:r>
                  <a:rPr lang="en-US" altLang="zh-TW" dirty="0" smtClean="0"/>
                  <a:t>in image data to suppress noise, usually by some form of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averaging of brightness values</a:t>
                </a:r>
                <a:r>
                  <a:rPr lang="en-US" altLang="zh-TW" dirty="0" smtClean="0"/>
                  <a:t> in some neighborhood </a:t>
                </a:r>
                <a14:m>
                  <m:oMath xmlns:m="http://schemas.openxmlformats.org/officeDocument/2006/math">
                    <m:r>
                      <a:rPr lang="zh-TW" altLang="en-US" i="1">
                        <a:effectLst/>
                        <a:latin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altLang="zh-TW" dirty="0" smtClean="0"/>
                  <a:t>.</a:t>
                </a:r>
              </a:p>
              <a:p>
                <a:pPr lvl="1"/>
                <a:r>
                  <a:rPr lang="en-US" altLang="zh-TW" dirty="0" smtClean="0"/>
                  <a:t>Goal:</a:t>
                </a:r>
                <a:r>
                  <a:rPr lang="en-US" altLang="zh-TW" dirty="0"/>
                  <a:t>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suppressing 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noise</a:t>
                </a:r>
                <a:endParaRPr lang="en-US" altLang="zh-TW" dirty="0" smtClean="0">
                  <a:solidFill>
                    <a:srgbClr val="FFFF00"/>
                  </a:solidFill>
                </a:endParaRPr>
              </a:p>
              <a:p>
                <a:pPr lvl="1"/>
                <a:r>
                  <a:rPr lang="en-US" altLang="zh-TW" dirty="0" smtClean="0"/>
                  <a:t>Problem: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blurring sharp edges</a:t>
                </a:r>
              </a:p>
              <a:p>
                <a:pPr lvl="1"/>
                <a:r>
                  <a:rPr lang="en-US" altLang="zh-TW" dirty="0" smtClean="0"/>
                  <a:t>Solution: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edge preserving</a:t>
                </a:r>
              </a:p>
              <a:p>
                <a:pPr lvl="2"/>
                <a:r>
                  <a:rPr lang="en-US" altLang="zh-TW" dirty="0" smtClean="0"/>
                  <a:t>Usually using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non-linear</a:t>
                </a:r>
                <a:r>
                  <a:rPr lang="en-US" altLang="zh-TW" dirty="0" smtClean="0"/>
                  <a:t> methods</a:t>
                </a:r>
              </a:p>
              <a:p>
                <a:pPr lvl="2"/>
                <a:r>
                  <a:rPr lang="en-US" altLang="zh-TW" dirty="0" smtClean="0"/>
                  <a:t>For example: computing the average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only</a:t>
                </a:r>
                <a:r>
                  <a:rPr lang="en-US" altLang="zh-TW" dirty="0" smtClean="0"/>
                  <a:t> from points in the neighborhood which have similar properties to the point being processed.</a:t>
                </a:r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 r="-1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 smoothing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1048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524000"/>
                <a:ext cx="8686800" cy="480060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Averaging, statistical principles of noise suppression</a:t>
                </a:r>
              </a:p>
              <a:p>
                <a:pPr lvl="1"/>
                <a:r>
                  <a:rPr lang="en-US" altLang="zh-TW" sz="2100" dirty="0" smtClean="0"/>
                  <a:t>Assume that the </a:t>
                </a:r>
                <a:r>
                  <a:rPr lang="en-US" altLang="zh-TW" sz="2100" dirty="0" smtClean="0">
                    <a:solidFill>
                      <a:srgbClr val="FFFF00"/>
                    </a:solidFill>
                  </a:rPr>
                  <a:t>noise value </a:t>
                </a:r>
                <a14:m>
                  <m:oMath xmlns:m="http://schemas.openxmlformats.org/officeDocument/2006/math">
                    <m:r>
                      <a:rPr lang="zh-TW" altLang="en-US" sz="2100" b="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zh-TW" altLang="en-US" sz="2100" dirty="0" smtClean="0">
                    <a:solidFill>
                      <a:srgbClr val="FFFF00"/>
                    </a:solidFill>
                  </a:rPr>
                  <a:t> </a:t>
                </a:r>
                <a:r>
                  <a:rPr lang="en-US" altLang="zh-TW" sz="2100" dirty="0" smtClean="0"/>
                  <a:t>at each pixel is an independent random variable with </a:t>
                </a:r>
                <a:r>
                  <a:rPr lang="en-US" altLang="zh-TW" sz="2100" dirty="0" smtClean="0">
                    <a:solidFill>
                      <a:srgbClr val="FFFF00"/>
                    </a:solidFill>
                  </a:rPr>
                  <a:t>zero mean </a:t>
                </a:r>
                <a:r>
                  <a:rPr lang="en-US" altLang="zh-TW" sz="2100" dirty="0" smtClean="0"/>
                  <a:t>and standard deviation </a:t>
                </a:r>
                <a14:m>
                  <m:oMath xmlns:m="http://schemas.openxmlformats.org/officeDocument/2006/math">
                    <m:r>
                      <a:rPr lang="zh-TW" altLang="en-US" sz="2100" i="1" smtClean="0">
                        <a:effectLst/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sz="2100" dirty="0" smtClean="0"/>
                  <a:t>.</a:t>
                </a:r>
                <a:r>
                  <a:rPr lang="zh-TW" altLang="en-US" sz="2100" dirty="0" smtClean="0"/>
                  <a:t> </a:t>
                </a:r>
                <a:endParaRPr lang="en-US" altLang="zh-TW" sz="2100" dirty="0" smtClean="0"/>
              </a:p>
              <a:p>
                <a:pPr lvl="1"/>
                <a:r>
                  <a:rPr lang="en-US" altLang="zh-TW" sz="2100" dirty="0" smtClean="0"/>
                  <a:t>We might capture the</a:t>
                </a:r>
                <a:r>
                  <a:rPr lang="en-US" altLang="zh-TW" sz="2100" dirty="0" smtClean="0">
                    <a:solidFill>
                      <a:srgbClr val="FFC000"/>
                    </a:solidFill>
                  </a:rPr>
                  <a:t> same </a:t>
                </a:r>
                <a:r>
                  <a:rPr lang="en-US" altLang="zh-TW" sz="2100" dirty="0" smtClean="0"/>
                  <a:t>static scene under the </a:t>
                </a:r>
                <a:r>
                  <a:rPr lang="en-US" altLang="zh-TW" sz="2100" dirty="0" smtClean="0">
                    <a:solidFill>
                      <a:srgbClr val="FFC000"/>
                    </a:solidFill>
                  </a:rPr>
                  <a:t>same</a:t>
                </a:r>
                <a:r>
                  <a:rPr lang="en-US" altLang="zh-TW" sz="2100" dirty="0" smtClean="0"/>
                  <a:t> conditions </a:t>
                </a:r>
                <a14:m>
                  <m:oMath xmlns:m="http://schemas.openxmlformats.org/officeDocument/2006/math">
                    <m:r>
                      <a:rPr lang="en-US" altLang="zh-TW" sz="2100" b="0" i="1" smtClean="0"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100" dirty="0" smtClean="0"/>
                  <a:t> times and from each captured image a particular pixel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b="0" i="1" smtClean="0"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2100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100" b="0" i="1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100" b="0" i="1" smtClean="0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100" b="0" i="1" smtClean="0">
                        <a:effectLst/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TW" sz="2100" b="0" i="1" smtClean="0"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TW" altLang="en-US" sz="2100" dirty="0" smtClean="0"/>
                  <a:t> </a:t>
                </a:r>
                <a:r>
                  <a:rPr lang="en-US" altLang="zh-TW" sz="2100" dirty="0" smtClean="0"/>
                  <a:t>is selected.</a:t>
                </a:r>
              </a:p>
              <a:p>
                <a:pPr lvl="1"/>
                <a:r>
                  <a:rPr lang="en-US" altLang="zh-TW" sz="2100" dirty="0" smtClean="0"/>
                  <a:t>An estimate of the correct value can be obtained as an average of theses values.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1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10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1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TW" sz="21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100" b="0" i="1" smtClean="0">
                              <a:effectLst/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TW" sz="2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100" i="1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TW" sz="21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100" i="1"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TW" sz="2100" b="0" i="1" smtClean="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1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100" i="1">
                                  <a:effectLst/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altLang="zh-TW" sz="2100" i="1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100" i="1">
                              <a:effectLst/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TW" sz="2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100" i="1">
                                  <a:effectLst/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altLang="zh-TW" sz="2100" i="1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100" i="1"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altLang="zh-TW" sz="2100" b="0" dirty="0" smtClean="0">
                  <a:effectLst/>
                </a:endParaRPr>
              </a:p>
              <a:p>
                <a:pPr lvl="2"/>
                <a:r>
                  <a:rPr lang="en-US" altLang="zh-TW" sz="2100" dirty="0" smtClean="0"/>
                  <a:t>The second term describes the noise with </a:t>
                </a:r>
                <a:r>
                  <a:rPr lang="en-US" altLang="zh-TW" sz="2100" dirty="0" smtClean="0">
                    <a:solidFill>
                      <a:srgbClr val="FFFF00"/>
                    </a:solidFill>
                  </a:rPr>
                  <a:t>zero mean </a:t>
                </a:r>
                <a:r>
                  <a:rPr lang="en-US" altLang="zh-TW" sz="2100" dirty="0" smtClean="0"/>
                  <a:t>and standard deviation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100" i="1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100" i="1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TW" sz="2100" i="1" smtClean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sz="2100" b="0" i="1" smtClean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TW" sz="2100" dirty="0" smtClean="0"/>
                  <a:t>.</a:t>
                </a:r>
              </a:p>
              <a:p>
                <a:pPr lvl="1"/>
                <a:r>
                  <a:rPr lang="en-US" altLang="zh-TW" sz="2100" dirty="0" smtClean="0"/>
                  <a:t>Thus, if </a:t>
                </a:r>
                <a14:m>
                  <m:oMath xmlns:m="http://schemas.openxmlformats.org/officeDocument/2006/math">
                    <m:r>
                      <a:rPr lang="en-US" altLang="zh-TW" sz="2100" i="1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100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100" dirty="0" smtClean="0"/>
                  <a:t>images of the same scene are available,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b="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100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100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100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100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sz="2100" b="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100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100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100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100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100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100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100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100" i="1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100" i="1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TW" sz="2100" b="0" i="1" smtClean="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100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100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100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100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100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524000"/>
                <a:ext cx="8686800" cy="4800600"/>
              </a:xfrm>
              <a:blipFill>
                <a:blip r:embed="rId2"/>
                <a:stretch>
                  <a:fillRect l="-1684" t="-5584" r="-5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 smoothing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97875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949" y="1213843"/>
            <a:ext cx="6420037" cy="5414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480949" y="571324"/>
            <a:ext cx="5681363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b="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Noise reduction (for addition noise</a:t>
            </a:r>
            <a:r>
              <a:rPr lang="en-US" altLang="zh-TW" sz="2400" b="0" dirty="0" smtClean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)</a:t>
            </a:r>
            <a:endParaRPr lang="en-US" altLang="zh-TW" sz="2400" b="0" dirty="0">
              <a:solidFill>
                <a:srgbClr val="FF0000"/>
              </a:solidFill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350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524000"/>
                <a:ext cx="8686800" cy="480060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Averaging, statistical principles of noise suppression</a:t>
                </a:r>
              </a:p>
              <a:p>
                <a:pPr lvl="1"/>
                <a:r>
                  <a:rPr lang="en-US" altLang="zh-TW" dirty="0" smtClean="0"/>
                  <a:t>Usually,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only one noise corrupted is available</a:t>
                </a:r>
                <a:r>
                  <a:rPr lang="en-US" altLang="zh-TW" dirty="0" smtClean="0"/>
                  <a:t>, and averaging is then performed in a local neighborhood.</a:t>
                </a:r>
              </a:p>
              <a:p>
                <a:pPr lvl="1"/>
                <a:r>
                  <a:rPr lang="en-US" altLang="zh-TW" dirty="0" smtClean="0">
                    <a:solidFill>
                      <a:srgbClr val="FFC000"/>
                    </a:solidFill>
                  </a:rPr>
                  <a:t>Averaging</a:t>
                </a:r>
                <a:r>
                  <a:rPr lang="en-US" altLang="zh-TW" dirty="0" smtClean="0"/>
                  <a:t> is a special case of discrete convolution.</a:t>
                </a:r>
              </a:p>
              <a:p>
                <a:pPr lvl="2"/>
                <a:r>
                  <a:rPr lang="en-US" altLang="zh-TW" dirty="0" smtClean="0"/>
                  <a:t>For a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neighborhood, the convolution mask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>
                    <a:solidFill>
                      <a:schemeClr val="tx1"/>
                    </a:solidFill>
                  </a:rPr>
                  <a:t>is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b="0" dirty="0" smtClean="0">
                  <a:effectLst/>
                </a:endParaRPr>
              </a:p>
              <a:p>
                <a:pPr lvl="1"/>
                <a:r>
                  <a:rPr lang="en-US" altLang="zh-TW" dirty="0" smtClean="0">
                    <a:solidFill>
                      <a:schemeClr val="tx1"/>
                    </a:solidFill>
                  </a:rPr>
                  <a:t>A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Gaussian probability distribution: </a:t>
                </a:r>
                <a:r>
                  <a:rPr lang="en-US" altLang="zh-TW" dirty="0" smtClean="0"/>
                  <a:t>better approximations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524000"/>
                <a:ext cx="8686800" cy="4800600"/>
              </a:xfrm>
              <a:blipFill>
                <a:blip r:embed="rId2"/>
                <a:stretch>
                  <a:fillRect l="-2175" t="-50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 smoothing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4767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492993"/>
            <a:ext cx="5526947" cy="4613275"/>
          </a:xfr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smoothing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272790" y="2322498"/>
            <a:ext cx="1271488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Original</a:t>
            </a:r>
            <a:br>
              <a:rPr lang="en-US" altLang="zh-TW" dirty="0" smtClean="0">
                <a:solidFill>
                  <a:srgbClr val="0070C0"/>
                </a:solidFill>
              </a:rPr>
            </a:br>
            <a:r>
              <a:rPr lang="en-US" altLang="zh-TW" dirty="0" smtClean="0">
                <a:solidFill>
                  <a:srgbClr val="0070C0"/>
                </a:solidFill>
              </a:rPr>
              <a:t>image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335469" y="2322499"/>
            <a:ext cx="1255344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Gaussian</a:t>
            </a:r>
            <a:br>
              <a:rPr lang="en-US" altLang="zh-TW" dirty="0" smtClean="0">
                <a:solidFill>
                  <a:srgbClr val="0070C0"/>
                </a:solidFill>
              </a:rPr>
            </a:br>
            <a:r>
              <a:rPr lang="en-US" altLang="zh-TW" dirty="0" smtClean="0">
                <a:solidFill>
                  <a:srgbClr val="0070C0"/>
                </a:solidFill>
              </a:rPr>
              <a:t>noise</a:t>
            </a:r>
            <a:endParaRPr lang="zh-TW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72790" y="4572000"/>
                <a:ext cx="1255344" cy="646331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zh-TW" alt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rgbClr val="0070C0"/>
                    </a:solidFill>
                  </a:rPr>
                  <a:t/>
                </a:r>
                <a:br>
                  <a:rPr lang="en-US" altLang="zh-TW" dirty="0" smtClean="0">
                    <a:solidFill>
                      <a:srgbClr val="0070C0"/>
                    </a:solidFill>
                  </a:rPr>
                </a:br>
                <a:r>
                  <a:rPr lang="en-US" altLang="zh-TW" dirty="0" smtClean="0">
                    <a:solidFill>
                      <a:srgbClr val="0070C0"/>
                    </a:solidFill>
                  </a:rPr>
                  <a:t>averaging</a:t>
                </a:r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90" y="4572000"/>
                <a:ext cx="1255344" cy="646331"/>
              </a:xfrm>
              <a:prstGeom prst="rect">
                <a:avLst/>
              </a:prstGeom>
              <a:blipFill>
                <a:blip r:embed="rId3"/>
                <a:stretch>
                  <a:fillRect l="-4369" r="-4369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7335469" y="4570926"/>
                <a:ext cx="1255344" cy="646331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zh-TW" alt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rgbClr val="0070C0"/>
                    </a:solidFill>
                  </a:rPr>
                  <a:t/>
                </a:r>
                <a:br>
                  <a:rPr lang="en-US" altLang="zh-TW" dirty="0" smtClean="0">
                    <a:solidFill>
                      <a:srgbClr val="0070C0"/>
                    </a:solidFill>
                  </a:rPr>
                </a:br>
                <a:r>
                  <a:rPr lang="en-US" altLang="zh-TW" dirty="0" smtClean="0">
                    <a:solidFill>
                      <a:srgbClr val="0070C0"/>
                    </a:solidFill>
                  </a:rPr>
                  <a:t>averaging</a:t>
                </a:r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469" y="4570926"/>
                <a:ext cx="1255344" cy="646331"/>
              </a:xfrm>
              <a:prstGeom prst="rect">
                <a:avLst/>
              </a:prstGeom>
              <a:blipFill>
                <a:blip r:embed="rId4"/>
                <a:stretch>
                  <a:fillRect l="-3883" r="-4854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Averaging with limited data validity</a:t>
                </a:r>
              </a:p>
              <a:p>
                <a:pPr lvl="1"/>
                <a:r>
                  <a:rPr lang="en-US" altLang="zh-TW" dirty="0" smtClean="0"/>
                  <a:t>Try to avoid blurring by averaging</a:t>
                </a:r>
              </a:p>
              <a:p>
                <a:pPr lvl="1"/>
                <a:r>
                  <a:rPr lang="en-US" altLang="zh-TW" dirty="0" smtClean="0"/>
                  <a:t>A simple criterion is to define a brightness interval of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invalid</a:t>
                </a:r>
                <a:r>
                  <a:rPr lang="en-US" altLang="zh-TW" dirty="0" smtClean="0"/>
                  <a:t> data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altLang="zh-TW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TW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dirty="0" smtClean="0"/>
                  <a:t> (typically corresponding to noise of known image faults), and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apply image averaging only to pixels in that interval</a:t>
                </a:r>
                <a:r>
                  <a:rPr lang="en-US" altLang="zh-TW" dirty="0" smtClean="0"/>
                  <a:t>.</a:t>
                </a:r>
              </a:p>
              <a:p>
                <a:pPr lvl="2"/>
                <a:r>
                  <a:rPr lang="en-US" altLang="zh-TW" dirty="0" smtClean="0"/>
                  <a:t>For a point</a:t>
                </a:r>
                <a:r>
                  <a:rPr lang="en-US" altLang="zh-TW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/>
                  <a:t>, the convolution mask is calculated in the neighborhood </a:t>
                </a:r>
                <a14:m>
                  <m:oMath xmlns:m="http://schemas.openxmlformats.org/officeDocument/2006/math">
                    <m:r>
                      <a:rPr lang="zh-TW" altLang="en-US" i="1">
                        <a:effectLst/>
                        <a:latin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altLang="zh-TW" dirty="0" smtClean="0"/>
                  <a:t> by the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non-linear</a:t>
                </a:r>
                <a:r>
                  <a:rPr lang="en-US" altLang="zh-TW" dirty="0" smtClean="0"/>
                  <a:t> formula</a:t>
                </a:r>
              </a:p>
              <a:p>
                <a:pPr marL="776288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altLang="zh-TW" b="0" i="0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or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∉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TW" b="0" i="0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min</m:t>
                                </m:r>
                                <m:r>
                                  <a:rPr lang="en-US" altLang="zh-TW" b="0" i="0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en-US" altLang="zh-TW" b="0" i="0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0     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 marL="776288" lvl="2" indent="0">
                  <a:buNone/>
                </a:pPr>
                <a:r>
                  <a:rPr lang="en-US" altLang="zh-TW" dirty="0" smtClean="0"/>
                  <a:t>   where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/>
                  <a:t> specify the mask element.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 r="-8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smoothing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791694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 of averaging with limited data validity</a:t>
            </a:r>
          </a:p>
          <a:p>
            <a:pPr lvl="1"/>
            <a:r>
              <a:rPr lang="en-US" altLang="zh-TW" dirty="0">
                <a:solidFill>
                  <a:srgbClr val="FFC000"/>
                </a:solidFill>
              </a:rPr>
              <a:t>apply image averaging only to pixels </a:t>
            </a:r>
            <a:r>
              <a:rPr lang="en-US" altLang="zh-TW" dirty="0" smtClean="0">
                <a:solidFill>
                  <a:srgbClr val="FFC000"/>
                </a:solidFill>
              </a:rPr>
              <a:t>on the noises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smoothing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12642" name="Picture 2" descr="C:\Documents and Settings\altit\Desktop\Sonka 4e Jpegs\93607_ch05\Figure 5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21360"/>
            <a:ext cx="7467600" cy="349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3999"/>
                <a:ext cx="8534400" cy="495300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Averaging according to inverse gradient</a:t>
                </a:r>
              </a:p>
              <a:p>
                <a:pPr lvl="1"/>
                <a:r>
                  <a:rPr lang="en-US" altLang="zh-TW" dirty="0" smtClean="0"/>
                  <a:t>Within a convolution mask of odd size, the inverse gradient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effectLst/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/>
                  <a:t>of a point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/>
                  <a:t>with respect to the central pixel</a:t>
                </a:r>
                <a:r>
                  <a:rPr lang="en-US" altLang="zh-TW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/>
                  <a:t> is defined as 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altLang="zh-TW" dirty="0" smtClean="0"/>
              </a:p>
              <a:p>
                <a:pPr lvl="2"/>
                <a:r>
                  <a:rPr lang="en-US" altLang="zh-TW" dirty="0" smtClean="0"/>
                  <a:t>If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b="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TW" dirty="0" smtClean="0"/>
                  <a:t>, then we define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i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TW" dirty="0" smtClean="0"/>
                  <a:t> </a:t>
                </a:r>
              </a:p>
              <a:p>
                <a:pPr lvl="2"/>
                <a:r>
                  <a:rPr lang="en-US" altLang="zh-TW" dirty="0" smtClean="0"/>
                  <a:t>So </a:t>
                </a:r>
                <a14:m>
                  <m:oMath xmlns:m="http://schemas.openxmlformats.org/officeDocument/2006/math">
                    <m:r>
                      <a:rPr lang="zh-TW" altLang="en-US" i="1">
                        <a:effectLst/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(0,2]</m:t>
                    </m:r>
                  </m:oMath>
                </a14:m>
                <a:r>
                  <a:rPr lang="en-US" altLang="zh-TW" dirty="0" smtClean="0"/>
                  <a:t> and is smaller at the edge than in the interior of a homogeneous region.</a:t>
                </a:r>
              </a:p>
              <a:p>
                <a:pPr lvl="2"/>
                <a:r>
                  <a:rPr lang="en-US" altLang="zh-TW" dirty="0" smtClean="0">
                    <a:solidFill>
                      <a:srgbClr val="FFC000"/>
                    </a:solidFill>
                  </a:rPr>
                  <a:t>The kernel function</a:t>
                </a:r>
                <a:r>
                  <a:rPr lang="en-US" altLang="zh-TW" dirty="0">
                    <a:solidFill>
                      <a:srgbClr val="FFC00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TW" i="1" dirty="0" smtClean="0">
                  <a:solidFill>
                    <a:srgbClr val="FFC000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776288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)=0.5</m:t>
                      </m:r>
                      <m:f>
                        <m:fPr>
                          <m:ctrlP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effectLst/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zh-TW" altLang="en-US" i="1">
                                  <a:effectLst/>
                                  <a:latin typeface="Cambria Math" panose="02040503050406030204" pitchFamily="18" charset="0"/>
                                </a:rPr>
                                <m:t>𝒪</m:t>
                              </m:r>
                            </m:sub>
                            <m:sup/>
                            <m:e>
                              <m:r>
                                <a:rPr lang="zh-TW" altLang="en-US" i="1">
                                  <a:effectLst/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solidFill>
                                        <a:srgbClr val="FFFF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i="1">
                                      <a:solidFill>
                                        <a:srgbClr val="FFFF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FFFF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zh-TW" dirty="0" smtClean="0"/>
              </a:p>
              <a:p>
                <a:pPr marL="776288" lvl="2" indent="0">
                  <a:buNone/>
                </a:pPr>
                <a:r>
                  <a:rPr lang="en-US" altLang="zh-TW" dirty="0" smtClean="0"/>
                  <a:t>Moreover, the mask coefficient corresponding to the central pixel is defined as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)=0.5</m:t>
                    </m:r>
                  </m:oMath>
                </a14:m>
                <a:r>
                  <a:rPr lang="en-US" altLang="zh-TW" dirty="0" smtClean="0"/>
                  <a:t>.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3999"/>
                <a:ext cx="8534400" cy="4953001"/>
              </a:xfrm>
              <a:blipFill>
                <a:blip r:embed="rId2"/>
                <a:stretch>
                  <a:fillRect l="-2214" t="-56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smoothing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48923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61280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Position-dependent brightness correction</a:t>
                </a:r>
              </a:p>
              <a:p>
                <a:pPr lvl="1"/>
                <a:r>
                  <a:rPr lang="en-US" altLang="zh-TW" dirty="0" smtClean="0"/>
                  <a:t>The sensitivity of image acquisition and digitization devises may depend on position in the image.</a:t>
                </a:r>
              </a:p>
              <a:p>
                <a:pPr lvl="1"/>
                <a:r>
                  <a:rPr lang="en-US" altLang="zh-TW" dirty="0" smtClean="0">
                    <a:effectLst/>
                  </a:rPr>
                  <a:t>Uneven object illumination </a:t>
                </a:r>
                <a:r>
                  <a:rPr lang="en-US" altLang="zh-TW" sz="1600" dirty="0" smtClean="0">
                    <a:effectLst/>
                  </a:rPr>
                  <a:t>(</a:t>
                </a:r>
                <a:r>
                  <a:rPr lang="zh-TW" altLang="zh-TW" sz="1600" dirty="0">
                    <a:effectLst/>
                  </a:rPr>
                  <a:t>不</a:t>
                </a:r>
                <a:r>
                  <a:rPr lang="zh-TW" altLang="zh-TW" sz="1600" dirty="0" smtClean="0">
                    <a:effectLst/>
                  </a:rPr>
                  <a:t>均勻</a:t>
                </a:r>
                <a:r>
                  <a:rPr lang="zh-TW" altLang="en-US" sz="1600" dirty="0" smtClean="0">
                    <a:effectLst/>
                  </a:rPr>
                  <a:t>的光源</a:t>
                </a:r>
                <a:r>
                  <a:rPr lang="en-US" altLang="zh-TW" sz="1600" dirty="0" smtClean="0">
                    <a:effectLst/>
                  </a:rPr>
                  <a:t>) </a:t>
                </a:r>
                <a:r>
                  <a:rPr lang="en-US" altLang="zh-TW" dirty="0" smtClean="0">
                    <a:effectLst/>
                  </a:rPr>
                  <a:t>is also a source of degradation (</a:t>
                </a:r>
                <a:r>
                  <a:rPr lang="zh-TW" altLang="en-US" sz="1600" dirty="0" smtClean="0">
                    <a:effectLst/>
                  </a:rPr>
                  <a:t>退化</a:t>
                </a:r>
                <a:r>
                  <a:rPr lang="en-US" altLang="zh-TW" dirty="0" smtClean="0">
                    <a:effectLst/>
                  </a:rPr>
                  <a:t>).</a:t>
                </a:r>
              </a:p>
              <a:p>
                <a:pPr lvl="1"/>
                <a:r>
                  <a:rPr lang="en-US" altLang="zh-TW" dirty="0" smtClean="0">
                    <a:effectLst/>
                  </a:rPr>
                  <a:t>If degradation is systematic (</a:t>
                </a:r>
                <a:r>
                  <a:rPr lang="zh-TW" altLang="en-US" sz="1600" dirty="0">
                    <a:effectLst/>
                  </a:rPr>
                  <a:t>有條理</a:t>
                </a:r>
                <a:r>
                  <a:rPr lang="zh-TW" altLang="en-US" sz="1600" dirty="0" smtClean="0">
                    <a:effectLst/>
                  </a:rPr>
                  <a:t>的</a:t>
                </a:r>
                <a:r>
                  <a:rPr lang="en-US" altLang="zh-TW" dirty="0" smtClean="0">
                    <a:effectLst/>
                  </a:rPr>
                  <a:t>), it can be suppressed (</a:t>
                </a:r>
                <a:r>
                  <a:rPr lang="zh-TW" altLang="en-US" sz="1600" dirty="0" smtClean="0">
                    <a:effectLst/>
                  </a:rPr>
                  <a:t>抑制</a:t>
                </a:r>
                <a:r>
                  <a:rPr lang="en-US" altLang="zh-TW" dirty="0" smtClean="0">
                    <a:effectLst/>
                  </a:rPr>
                  <a:t>) by </a:t>
                </a:r>
                <a:r>
                  <a:rPr lang="en-US" altLang="zh-TW" dirty="0" smtClean="0">
                    <a:solidFill>
                      <a:srgbClr val="FFFF00"/>
                    </a:solidFill>
                    <a:effectLst/>
                  </a:rPr>
                  <a:t>brightness correction</a:t>
                </a:r>
                <a:r>
                  <a:rPr lang="en-US" altLang="zh-TW" dirty="0" smtClean="0">
                    <a:effectLst/>
                  </a:rPr>
                  <a:t>.</a:t>
                </a:r>
              </a:p>
              <a:p>
                <a:pPr lvl="1"/>
                <a:r>
                  <a:rPr lang="en-US" altLang="zh-TW" dirty="0" smtClean="0">
                    <a:effectLst/>
                  </a:rPr>
                  <a:t>A multiplicative </a:t>
                </a:r>
                <a:r>
                  <a:rPr lang="en-US" altLang="zh-TW" dirty="0" smtClean="0">
                    <a:solidFill>
                      <a:srgbClr val="FFFF00"/>
                    </a:solidFill>
                    <a:effectLst/>
                  </a:rPr>
                  <a:t>error coefficient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TW" b="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b="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 smtClean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dirty="0" smtClean="0"/>
                  <a:t>describes the change from the ideal.</a:t>
                </a:r>
              </a:p>
              <a:p>
                <a:pPr lvl="1"/>
                <a:r>
                  <a:rPr lang="en-US" altLang="zh-TW" dirty="0" smtClean="0"/>
                  <a:t>Assume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/>
                  <a:t>is the original </a:t>
                </a:r>
                <a:r>
                  <a:rPr lang="en-US" altLang="zh-TW" dirty="0" err="1" smtClean="0"/>
                  <a:t>undegraded</a:t>
                </a:r>
                <a:r>
                  <a:rPr lang="en-US" altLang="zh-TW" dirty="0" smtClean="0"/>
                  <a:t> image and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       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TW" dirty="0" smtClean="0"/>
                  <a:t>is degraded version.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TW" i="1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i="1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612806"/>
              </a:xfrm>
              <a:blipFill>
                <a:blip r:embed="rId2"/>
                <a:stretch>
                  <a:fillRect l="-2214" t="-6077" r="-9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Pixel brightness transformations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254675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Averaging using a rotating mask</a:t>
                </a:r>
              </a:p>
              <a:p>
                <a:pPr lvl="1"/>
                <a:r>
                  <a:rPr lang="en-US" altLang="zh-TW" dirty="0" smtClean="0"/>
                  <a:t>A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non-linear </a:t>
                </a:r>
                <a:r>
                  <a:rPr lang="en-US" altLang="zh-TW" dirty="0" smtClean="0"/>
                  <a:t>method that avoids edge blurring</a:t>
                </a:r>
              </a:p>
              <a:p>
                <a:pPr lvl="1"/>
                <a:r>
                  <a:rPr lang="en-US" altLang="zh-TW" dirty="0" smtClean="0"/>
                  <a:t>The neighborhood of the current pixel is divided into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two subsets</a:t>
                </a:r>
              </a:p>
              <a:p>
                <a:pPr lvl="2"/>
                <a:r>
                  <a:rPr lang="en-US" altLang="zh-TW" dirty="0" smtClean="0"/>
                  <a:t>One set consists of all pixels neighboring the current pixel which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satisfy</a:t>
                </a:r>
                <a:r>
                  <a:rPr lang="en-US" altLang="zh-TW" dirty="0" smtClean="0"/>
                  <a:t> the homogeneity criterion (</a:t>
                </a:r>
                <a:r>
                  <a:rPr lang="zh-TW" altLang="en-US" sz="1600" dirty="0" smtClean="0"/>
                  <a:t>具同質性</a:t>
                </a:r>
                <a:r>
                  <a:rPr lang="en-US" altLang="zh-TW" dirty="0" smtClean="0"/>
                  <a:t>)</a:t>
                </a:r>
              </a:p>
              <a:p>
                <a:pPr lvl="2"/>
                <a:r>
                  <a:rPr lang="en-US" altLang="zh-TW" dirty="0" smtClean="0"/>
                  <a:t>The second set is the </a:t>
                </a:r>
                <a:r>
                  <a:rPr lang="en-US" altLang="zh-TW" dirty="0"/>
                  <a:t>complement </a:t>
                </a:r>
                <a:r>
                  <a:rPr lang="en-US" altLang="zh-TW" dirty="0" smtClean="0"/>
                  <a:t>(</a:t>
                </a:r>
                <a:r>
                  <a:rPr lang="zh-TW" altLang="en-US" sz="1600" dirty="0" smtClean="0"/>
                  <a:t>不具</a:t>
                </a:r>
                <a:r>
                  <a:rPr lang="zh-TW" altLang="en-US" sz="1600" dirty="0"/>
                  <a:t>同質性</a:t>
                </a:r>
                <a:r>
                  <a:rPr lang="en-US" altLang="zh-TW" dirty="0"/>
                  <a:t>)</a:t>
                </a:r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The brightness average is calculated only within homogeneity region which is measured by a brightness dispersion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effectLst/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 smtClean="0"/>
                  <a:t>.</a:t>
                </a:r>
              </a:p>
              <a:p>
                <a:pPr lvl="1"/>
                <a:r>
                  <a:rPr lang="en-US" altLang="zh-TW" dirty="0" smtClean="0"/>
                  <a:t>Let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dirty="0" smtClean="0"/>
                  <a:t> be a number of pixels in a region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TW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dirty="0" smtClean="0"/>
                  <a:t> be the input image.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effectLst/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TW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TW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TW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FF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TW" i="1">
                                          <a:solidFill>
                                            <a:srgbClr val="FFFF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FF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TW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)∈</m:t>
                                      </m:r>
                                      <m:r>
                                        <a:rPr lang="en-US" altLang="zh-TW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altLang="zh-TW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FFFF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zh-TW" i="1">
                                              <a:solidFill>
                                                <a:srgbClr val="FFFF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FFFF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lvl="1"/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6077" r="-19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smoothing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70811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Averaging using a rotating mask</a:t>
                </a:r>
              </a:p>
              <a:p>
                <a:pPr lvl="1"/>
                <a:r>
                  <a:rPr lang="en-US" altLang="zh-TW" dirty="0" smtClean="0"/>
                  <a:t>The shape and size of masks to compute region homogeneity</a:t>
                </a:r>
              </a:p>
              <a:p>
                <a:pPr lvl="2"/>
                <a:r>
                  <a:rPr lang="en-US" altLang="zh-TW" dirty="0" smtClean="0"/>
                  <a:t>For example, eight possible rotated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altLang="zh-TW" dirty="0" smtClean="0"/>
                  <a:t> makes that cover a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zh-TW" dirty="0" smtClean="0"/>
                  <a:t> neighborhood of a current pixel.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smoothing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352800"/>
            <a:ext cx="50927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 txBox="1">
                <a:spLocks noGrp="1"/>
              </p:cNvSpPr>
              <p:nvPr>
                <p:ph idx="1"/>
              </p:nvPr>
            </p:nvSpPr>
            <p:spPr>
              <a:xfrm>
                <a:off x="373811" y="1023608"/>
                <a:ext cx="8534400" cy="5257801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vert="horz" lIns="91440" tIns="45720" rIns="91440" bIns="45720" rtlCol="0" anchor="t" anchorCtr="0">
                <a:normAutofit/>
              </a:bodyPr>
              <a:lstStyle>
                <a:lvl1pPr marL="265113" indent="-26511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23888" indent="-25876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82663" indent="-20637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255713" indent="-158750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520825" indent="-14922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92024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46888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TW" sz="2000" dirty="0" smtClean="0">
                    <a:solidFill>
                      <a:srgbClr val="7030A0"/>
                    </a:solidFill>
                    <a:effectLst/>
                  </a:rPr>
                  <a:t>Algorithm 5.2 Smoothing using a rotating mask</a:t>
                </a: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1. Consider each image pixel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2. Calculate dispersion for all possible mask rotations about pixel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according to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1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zh-TW" sz="1800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800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sz="1800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800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TW" sz="1800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1800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TW" sz="1800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TW" sz="1800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1800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TW" sz="1800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TW" sz="1800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800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TW" sz="1800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)∈</m:t>
                                      </m:r>
                                      <m:r>
                                        <a:rPr lang="en-US" altLang="zh-TW" sz="1800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altLang="zh-TW" sz="1800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1800" i="1">
                                              <a:solidFill>
                                                <a:srgbClr val="7030A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1800" i="1">
                                              <a:solidFill>
                                                <a:srgbClr val="7030A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zh-TW" sz="1800" i="1">
                                              <a:solidFill>
                                                <a:srgbClr val="7030A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TW" sz="1800" i="1">
                                              <a:solidFill>
                                                <a:srgbClr val="7030A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1800" dirty="0" smtClean="0">
                  <a:solidFill>
                    <a:srgbClr val="7030A0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US" altLang="zh-TW" sz="1800" dirty="0" smtClean="0">
                  <a:solidFill>
                    <a:srgbClr val="7030A0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US" altLang="zh-TW" sz="1800" dirty="0">
                  <a:solidFill>
                    <a:srgbClr val="7030A0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US" altLang="zh-TW" sz="1800" dirty="0" smtClean="0">
                  <a:solidFill>
                    <a:srgbClr val="7030A0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US" altLang="zh-TW" sz="1800" dirty="0" smtClean="0">
                  <a:solidFill>
                    <a:srgbClr val="7030A0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3. Choose the mask with </a:t>
                </a:r>
                <a:r>
                  <a:rPr lang="en-US" altLang="zh-TW" sz="1800" dirty="0" smtClean="0">
                    <a:solidFill>
                      <a:srgbClr val="C00000"/>
                    </a:solidFill>
                    <a:effectLst/>
                  </a:rPr>
                  <a:t>minimum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dispersion (</a:t>
                </a:r>
                <a:r>
                  <a:rPr lang="zh-TW" altLang="en-US" sz="1600" dirty="0">
                    <a:solidFill>
                      <a:srgbClr val="7030A0"/>
                    </a:solidFill>
                    <a:effectLst/>
                  </a:rPr>
                  <a:t>分散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).</a:t>
                </a: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4. Assign to the pixel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in the output image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the average brightness in the chosen mask.</a:t>
                </a:r>
                <a:endParaRPr lang="en-US" altLang="zh-TW" sz="1800" b="0" dirty="0" smtClean="0">
                  <a:solidFill>
                    <a:srgbClr val="7030A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" name="內容版面配置區 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811" y="1023608"/>
                <a:ext cx="8534400" cy="5257801"/>
              </a:xfrm>
              <a:prstGeom prst="rect">
                <a:avLst/>
              </a:prstGeom>
              <a:blipFill>
                <a:blip r:embed="rId2"/>
                <a:stretch>
                  <a:fillRect l="-714" t="-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895" y="3429000"/>
            <a:ext cx="50927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331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381000" y="1366735"/>
            <a:ext cx="8534400" cy="4770071"/>
          </a:xfrm>
        </p:spPr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Median filtering</a:t>
            </a:r>
          </a:p>
          <a:p>
            <a:pPr lvl="1"/>
            <a:r>
              <a:rPr lang="en-US" altLang="zh-TW" dirty="0" smtClean="0"/>
              <a:t>In probability theory, the </a:t>
            </a:r>
            <a:r>
              <a:rPr lang="en-US" altLang="zh-TW" dirty="0" smtClean="0">
                <a:solidFill>
                  <a:srgbClr val="FFFF00"/>
                </a:solidFill>
              </a:rPr>
              <a:t>median</a:t>
            </a:r>
            <a:r>
              <a:rPr lang="en-US" altLang="zh-TW" dirty="0" smtClean="0"/>
              <a:t> divides the higher half of a probability distribution from the lower half.</a:t>
            </a:r>
          </a:p>
          <a:p>
            <a:pPr lvl="1"/>
            <a:r>
              <a:rPr lang="en-US" altLang="zh-TW" dirty="0" smtClean="0"/>
              <a:t>Median filter is a </a:t>
            </a:r>
            <a:r>
              <a:rPr lang="en-US" altLang="zh-TW" dirty="0" smtClean="0">
                <a:solidFill>
                  <a:srgbClr val="FFFF00"/>
                </a:solidFill>
              </a:rPr>
              <a:t>non-linear</a:t>
            </a:r>
            <a:r>
              <a:rPr lang="en-US" altLang="zh-TW" dirty="0" smtClean="0"/>
              <a:t> smoothing method.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smoothing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 txBox="1">
                <a:spLocks/>
              </p:cNvSpPr>
              <p:nvPr/>
            </p:nvSpPr>
            <p:spPr>
              <a:xfrm>
                <a:off x="373811" y="3048000"/>
                <a:ext cx="8534400" cy="3657600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vert="horz" lIns="91440" tIns="45720" rIns="91440" bIns="45720" rtlCol="0" anchor="t" anchorCtr="0">
                <a:normAutofit/>
              </a:bodyPr>
              <a:lstStyle>
                <a:lvl1pPr marL="265113" indent="-26511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23888" indent="-25876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82663" indent="-20637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255713" indent="-158750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520825" indent="-14922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92024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46888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2000" dirty="0" smtClean="0">
                    <a:solidFill>
                      <a:srgbClr val="7030A0"/>
                    </a:solidFill>
                    <a:effectLst/>
                  </a:rPr>
                  <a:t>Algorithm 5.3 Efficient median filtering</a:t>
                </a: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1. Set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𝑚𝑛</m:t>
                        </m:r>
                      </m:num>
                      <m:den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zh-TW" sz="1400" dirty="0" smtClean="0">
                    <a:solidFill>
                      <a:srgbClr val="7030A0"/>
                    </a:solidFill>
                    <a:effectLst/>
                  </a:rPr>
                  <a:t>     (</a:t>
                </a:r>
                <a14:m>
                  <m:oMath xmlns:m="http://schemas.openxmlformats.org/officeDocument/2006/math">
                    <m:r>
                      <a:rPr lang="en-US" altLang="zh-TW" sz="14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14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14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1400" dirty="0" smtClean="0">
                    <a:solidFill>
                      <a:srgbClr val="7030A0"/>
                    </a:solidFill>
                    <a:effectLst/>
                  </a:rPr>
                  <a:t> are the numbers of rows and columns of the median window and both odd, round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1400" dirty="0" smtClean="0">
                    <a:solidFill>
                      <a:srgbClr val="7030A0"/>
                    </a:solidFill>
                    <a:effectLst/>
                  </a:rPr>
                  <a:t>)</a:t>
                </a:r>
              </a:p>
              <a:p>
                <a:pPr marL="266700" indent="-26670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2. Position the window at the beginning of a new row, and sort its contents. 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Construct a histogram </a:t>
                </a:r>
                <a14:m>
                  <m:oMath xmlns:m="http://schemas.openxmlformats.org/officeDocument/2006/math"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of the window pixels, determine the median </a:t>
                </a:r>
                <a14:m>
                  <m:oMath xmlns:m="http://schemas.openxmlformats.org/officeDocument/2006/math"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, and record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, the number of pixels with intensity less than or equal to </a:t>
                </a:r>
                <a14:m>
                  <m:oMath xmlns:m="http://schemas.openxmlformats.org/officeDocument/2006/math"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3. For each pixel </a:t>
                </a:r>
                <a14:m>
                  <m:oMath xmlns:m="http://schemas.openxmlformats.org/officeDocument/2006/math"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in the leftmost column of intensity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, perform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180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altLang="zh-TW" sz="180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180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altLang="zh-TW" sz="180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TW" sz="1800" dirty="0">
                  <a:solidFill>
                    <a:srgbClr val="7030A0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 Further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1800" dirty="0" smtClean="0">
                  <a:solidFill>
                    <a:srgbClr val="7030A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" name="內容版面配置區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11" y="3048000"/>
                <a:ext cx="8534400" cy="3657600"/>
              </a:xfrm>
              <a:prstGeom prst="rect">
                <a:avLst/>
              </a:prstGeom>
              <a:blipFill>
                <a:blip r:embed="rId2"/>
                <a:stretch>
                  <a:fillRect l="-714" t="-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05829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 txBox="1">
                <a:spLocks noGrp="1"/>
              </p:cNvSpPr>
              <p:nvPr>
                <p:ph idx="1"/>
              </p:nvPr>
            </p:nvSpPr>
            <p:spPr>
              <a:xfrm>
                <a:off x="381000" y="457200"/>
                <a:ext cx="8534400" cy="5867400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vert="horz" lIns="91440" tIns="45720" rIns="91440" bIns="45720" rtlCol="0" anchor="t" anchorCtr="0">
                <a:normAutofit/>
              </a:bodyPr>
              <a:lstStyle>
                <a:lvl1pPr marL="265113" indent="-26511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23888" indent="-25876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82663" indent="-20637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255713" indent="-158750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520825" indent="-14922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92024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46888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2000" dirty="0" smtClean="0">
                    <a:solidFill>
                      <a:srgbClr val="7030A0"/>
                    </a:solidFill>
                    <a:effectLst/>
                  </a:rPr>
                  <a:t>Algorithm 5.3 Efficient median filtering (con.)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2000" dirty="0" smtClean="0">
                  <a:solidFill>
                    <a:srgbClr val="7030A0"/>
                  </a:solidFill>
                  <a:effectLst/>
                </a:endParaRPr>
              </a:p>
              <a:p>
                <a:pPr marL="266700" indent="-26670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4. Move the window one 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column right. For each pixel </a:t>
                </a:r>
                <a14:m>
                  <m:oMath xmlns:m="http://schemas.openxmlformats.org/officeDocument/2006/math"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in the rightmost column of intensity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, perform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180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altLang="zh-TW" sz="180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180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altLang="zh-TW" sz="18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TW" sz="1800" dirty="0">
                  <a:solidFill>
                    <a:srgbClr val="7030A0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   Further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800" b="0" i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5.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then go to (8).</a:t>
                </a: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6. 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then go to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(7).</a:t>
                </a:r>
              </a:p>
              <a:p>
                <a:pPr marL="0" indent="0"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 Repeat  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altLang="zh-TW" sz="1800" b="0" i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TW" sz="1800" b="0" i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1800" b="0" i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80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Go to (8).</a:t>
                </a:r>
                <a:endParaRPr lang="en-US" altLang="zh-TW" sz="1800" dirty="0">
                  <a:solidFill>
                    <a:srgbClr val="7030A0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7. (We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, if here) </a:t>
                </a:r>
              </a:p>
              <a:p>
                <a:pPr marL="0" indent="0"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 Repeat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,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1800" b="0" i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800" b="0" i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80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. </a:t>
                </a:r>
              </a:p>
              <a:p>
                <a:pPr marL="266700" indent="-26670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8.  If the right-hand column of the window is not at the right-hand 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e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dge of the image, go to (3). </a:t>
                </a: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9.  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If the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bottom row of the window is not at the bottom of the image, go 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to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(2).</a:t>
                </a:r>
              </a:p>
            </p:txBody>
          </p:sp>
        </mc:Choice>
        <mc:Fallback xmlns="">
          <p:sp>
            <p:nvSpPr>
              <p:cNvPr id="6" name="內容版面配置區 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457200"/>
                <a:ext cx="8534400" cy="5867400"/>
              </a:xfrm>
              <a:prstGeom prst="rect">
                <a:avLst/>
              </a:prstGeom>
              <a:blipFill>
                <a:blip r:embed="rId2"/>
                <a:stretch>
                  <a:fillRect l="-786" t="-5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737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smoothing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14690" name="Picture 2" descr="C:\Documents and Settings\altit\Desktop\Sonka 4e Jpegs\93607_ch05\Figure 5.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81945"/>
            <a:ext cx="7924800" cy="452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Median filtering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smtClean="0">
                <a:solidFill>
                  <a:srgbClr val="FFC000"/>
                </a:solidFill>
              </a:rPr>
              <a:t>main disadvantage </a:t>
            </a:r>
            <a:r>
              <a:rPr lang="en-US" altLang="zh-TW" dirty="0" smtClean="0"/>
              <a:t>of median filtering in a rectangular neighborhood is </a:t>
            </a:r>
            <a:r>
              <a:rPr lang="en-US" altLang="zh-TW" dirty="0" smtClean="0">
                <a:solidFill>
                  <a:srgbClr val="FFFF00"/>
                </a:solidFill>
              </a:rPr>
              <a:t>its damaging of the thin lines and sharp corners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This can be </a:t>
            </a:r>
            <a:r>
              <a:rPr lang="en-US" altLang="zh-TW" dirty="0" smtClean="0">
                <a:solidFill>
                  <a:srgbClr val="FFC000"/>
                </a:solidFill>
              </a:rPr>
              <a:t>avoided </a:t>
            </a:r>
            <a:r>
              <a:rPr lang="en-US" altLang="zh-TW" dirty="0" smtClean="0"/>
              <a:t>if another shape of neighborhood is used.</a:t>
            </a:r>
          </a:p>
          <a:p>
            <a:pPr lvl="1"/>
            <a:r>
              <a:rPr lang="en-US" altLang="zh-TW" dirty="0" smtClean="0"/>
              <a:t>For example, if horizontal/vertical lines need preserving, a neighborhood such as that in the figure can be used.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smoothing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114800"/>
            <a:ext cx="1651000" cy="164140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676400" y="5802322"/>
            <a:ext cx="5102551" cy="27699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Horizontal/vertical line preserving neighborhood for median filtering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Non-linear mean filter</a:t>
                </a:r>
              </a:p>
              <a:p>
                <a:pPr lvl="1"/>
                <a:r>
                  <a:rPr lang="en-US" altLang="zh-TW" dirty="0" smtClean="0"/>
                  <a:t>A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generalization of averaging </a:t>
                </a:r>
                <a:r>
                  <a:rPr lang="en-US" altLang="zh-TW" dirty="0" smtClean="0"/>
                  <a:t>technique 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zh-TW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TW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)∈</m:t>
                                  </m:r>
                                  <m:r>
                                    <a:rPr lang="zh-TW" alt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𝒪</m:t>
                                  </m:r>
                                </m:sub>
                                <m:sup/>
                                <m:e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altLang="zh-TW" b="0" i="1" smtClean="0">
                                      <a:solidFill>
                                        <a:srgbClr val="FFFF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zh-TW" alt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𝒪</m:t>
                                  </m:r>
                                </m:sub>
                                <m:sup/>
                                <m:e>
                                  <m: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marL="365125" lvl="1" indent="0">
                  <a:buNone/>
                </a:pPr>
                <a:r>
                  <a:rPr lang="en-US" altLang="zh-TW" dirty="0" smtClean="0"/>
                  <a:t>  </a:t>
                </a:r>
                <a:r>
                  <a:rPr lang="en-US" altLang="zh-TW" sz="1800" dirty="0" smtClean="0"/>
                  <a:t>where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 smtClean="0"/>
                  <a:t>: the result of the filtering</a:t>
                </a:r>
              </a:p>
              <a:p>
                <a:pPr marL="365125" lvl="1" indent="0">
                  <a:buNone/>
                </a:pPr>
                <a:r>
                  <a:rPr lang="en-US" altLang="zh-TW" sz="1800" dirty="0" smtClean="0">
                    <a:effectLst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 smtClean="0"/>
                  <a:t>:</a:t>
                </a:r>
                <a:r>
                  <a:rPr lang="en-US" altLang="zh-TW" sz="1800" dirty="0"/>
                  <a:t> the </a:t>
                </a:r>
                <a:r>
                  <a:rPr lang="en-US" altLang="zh-TW" sz="1800" dirty="0" smtClean="0"/>
                  <a:t>pixel in the input image</a:t>
                </a:r>
              </a:p>
              <a:p>
                <a:pPr marL="365125" lvl="1" indent="0">
                  <a:buNone/>
                </a:pPr>
                <a:r>
                  <a:rPr lang="zh-TW" altLang="en-US" sz="1800" dirty="0" smtClean="0">
                    <a:effectLst/>
                  </a:rPr>
                  <a:t>              </a:t>
                </a:r>
                <a14:m>
                  <m:oMath xmlns:m="http://schemas.openxmlformats.org/officeDocument/2006/math">
                    <m:r>
                      <a:rPr lang="zh-TW" altLang="en-US" sz="1800" i="1">
                        <a:effectLst/>
                        <a:latin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altLang="zh-TW" sz="1800" dirty="0" smtClean="0"/>
                  <a:t>: a local neighborhood of the current pixel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/>
                  <a:t> </a:t>
                </a:r>
                <a:endParaRPr lang="en-US" altLang="zh-TW" sz="1800" dirty="0" smtClean="0"/>
              </a:p>
              <a:p>
                <a:pPr marL="365125" lvl="1" indent="0">
                  <a:buNone/>
                </a:pPr>
                <a:r>
                  <a:rPr lang="en-US" altLang="zh-TW" sz="1800" dirty="0" smtClean="0">
                    <a:effectLst/>
                  </a:rPr>
                  <a:t>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TW" sz="1800" dirty="0" smtClean="0"/>
                  <a:t>: an inverse function of one variable function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altLang="zh-TW" sz="1800" dirty="0" smtClean="0"/>
              </a:p>
              <a:p>
                <a:pPr marL="365125" lvl="1" indent="0">
                  <a:buNone/>
                </a:pPr>
                <a:r>
                  <a:rPr lang="en-US" altLang="zh-TW" sz="1800" dirty="0" smtClean="0">
                    <a:effectLst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TW" sz="1800" dirty="0" smtClean="0"/>
                  <a:t>: weight coefficient</a:t>
                </a:r>
              </a:p>
              <a:p>
                <a:pPr lvl="1"/>
                <a:r>
                  <a:rPr lang="en-US" altLang="zh-TW" dirty="0" smtClean="0"/>
                  <a:t>If the weights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TW" dirty="0" smtClean="0"/>
                  <a:t> are constant, the filter is called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homomorphic</a:t>
                </a:r>
                <a:r>
                  <a:rPr lang="en-US" altLang="zh-TW" dirty="0" smtClean="0"/>
                  <a:t>.</a:t>
                </a:r>
              </a:p>
              <a:p>
                <a:pPr lvl="1"/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 r="-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smoothing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5784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Non-linear mean filter</a:t>
                </a:r>
              </a:p>
              <a:p>
                <a:pPr lvl="1"/>
                <a:r>
                  <a:rPr lang="en-US" altLang="zh-TW" dirty="0" smtClean="0"/>
                  <a:t>Some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homomorphic filters</a:t>
                </a:r>
              </a:p>
              <a:p>
                <a:pPr lvl="2"/>
                <a:r>
                  <a:rPr lang="en-US" altLang="zh-TW" dirty="0" smtClean="0"/>
                  <a:t>Arithmetic mean</a:t>
                </a:r>
              </a:p>
              <a:p>
                <a:pPr marL="776288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dirty="0" smtClean="0"/>
              </a:p>
              <a:p>
                <a:pPr lvl="2"/>
                <a:r>
                  <a:rPr lang="en-US" altLang="zh-TW" dirty="0" smtClean="0"/>
                  <a:t>Harmonic mean</a:t>
                </a:r>
              </a:p>
              <a:p>
                <a:pPr marL="776288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TW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en-US" altLang="zh-TW" dirty="0"/>
              </a:p>
              <a:p>
                <a:pPr lvl="2"/>
                <a:r>
                  <a:rPr lang="en-US" altLang="zh-TW" dirty="0" smtClean="0"/>
                  <a:t>Geometric mean</a:t>
                </a:r>
              </a:p>
              <a:p>
                <a:pPr marL="776288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effectLst/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b="0" i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dirty="0"/>
              </a:p>
              <a:p>
                <a:pPr lvl="2"/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smoothing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5410200" y="2459066"/>
                <a:ext cx="3124199" cy="2742674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TW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TW" sz="1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;          </m:t>
                      </m:r>
                      <m:sSup>
                        <m:sSupPr>
                          <m:ctrlPr>
                            <a:rPr lang="en-US" altLang="zh-TW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TW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TW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dirty="0" smtClean="0">
                  <a:solidFill>
                    <a:srgbClr val="7030A0"/>
                  </a:solidFill>
                </a:endParaRPr>
              </a:p>
              <a:p>
                <a:endParaRPr lang="en-US" altLang="zh-TW" sz="1600" dirty="0" smtClean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TW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ctrlPr>
                                        <a:rPr lang="en-US" altLang="zh-TW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6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6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zh-TW" alt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𝒪</m:t>
                                  </m:r>
                                </m:sub>
                                <m:sup/>
                                <m:e>
                                  <m:r>
                                    <a:rPr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altLang="zh-TW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d>
                                    <m:dPr>
                                      <m:ctrlPr>
                                        <a:rPr lang="en-US" altLang="zh-TW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16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16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sz="16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TW" sz="16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ctrlPr>
                                        <a:rPr lang="en-US" altLang="zh-TW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zh-TW" alt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𝒪</m:t>
                                  </m:r>
                                </m:sub>
                                <m:sup/>
                                <m:e>
                                  <m:r>
                                    <a:rPr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altLang="zh-TW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d>
                      <m:r>
                        <a:rPr lang="en-US" altLang="zh-TW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TW" alt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𝒪</m:t>
                              </m:r>
                            </m:sub>
                            <m:sup/>
                            <m:e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TW" alt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𝒪</m:t>
                              </m:r>
                            </m:sub>
                            <m:sup/>
                            <m:e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altLang="zh-TW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TW" alt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𝒪</m:t>
                              </m:r>
                            </m:sub>
                            <m:sup/>
                            <m:e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zh-TW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TW" alt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𝒪</m:t>
                              </m:r>
                            </m:sub>
                            <m:sup/>
                            <m:e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TW" alt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2459066"/>
                <a:ext cx="3124199" cy="27426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874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http://portfolio.veronika-by.com.ua/wp-content/uploads/2015/04/RAW-to-JPEG-with-brightness-correction-00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2971800"/>
            <a:ext cx="4039985" cy="302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Examples</a:t>
            </a:r>
            <a:endParaRPr lang="zh-TW" altLang="en-US" dirty="0"/>
          </a:p>
        </p:txBody>
      </p:sp>
      <p:pic>
        <p:nvPicPr>
          <p:cNvPr id="1028" name="Picture 4" descr="http://portfolio.veronika-by.com.ua/wp-content/uploads/2015/04/RAW-to-JPEG-with-brightness-correction-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4064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609600" y="5478569"/>
            <a:ext cx="37338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http://portfolio.veronika-by.com.ua/raw-to-jpeg-with-brigthness-correction/</a:t>
            </a:r>
          </a:p>
        </p:txBody>
      </p:sp>
    </p:spTree>
    <p:extLst>
      <p:ext uri="{BB962C8B-B14F-4D97-AF65-F5344CB8AC3E}">
        <p14:creationId xmlns:p14="http://schemas.microsoft.com/office/powerpoint/2010/main" val="364079697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  <a:effectLst/>
                  </a:rPr>
                  <a:t>Brightness correction </a:t>
                </a:r>
              </a:p>
              <a:p>
                <a:pPr lvl="1"/>
                <a:r>
                  <a:rPr lang="en-US" altLang="zh-TW" dirty="0" smtClean="0"/>
                  <a:t>The </a:t>
                </a:r>
                <a:r>
                  <a:rPr lang="en-US" altLang="zh-TW" dirty="0" smtClean="0">
                    <a:solidFill>
                      <a:srgbClr val="FFFF00"/>
                    </a:solidFill>
                    <a:effectLst/>
                  </a:rPr>
                  <a:t>error </a:t>
                </a:r>
                <a:r>
                  <a:rPr lang="en-US" altLang="zh-TW" dirty="0">
                    <a:solidFill>
                      <a:srgbClr val="FFFF00"/>
                    </a:solidFill>
                    <a:effectLst/>
                  </a:rPr>
                  <a:t>coefficient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TW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dirty="0" smtClean="0"/>
                  <a:t>can be obtained if a reference image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TW" dirty="0" smtClean="0"/>
                  <a:t>with known </a:t>
                </a:r>
                <a:r>
                  <a:rPr lang="en-US" altLang="zh-TW" dirty="0" err="1" smtClean="0"/>
                  <a:t>brightnesses</a:t>
                </a:r>
                <a:r>
                  <a:rPr lang="en-US" altLang="zh-TW" dirty="0" smtClean="0"/>
                  <a:t> is captures.</a:t>
                </a:r>
              </a:p>
              <a:p>
                <a:pPr lvl="1"/>
                <a:r>
                  <a:rPr lang="en-US" altLang="zh-TW" dirty="0" smtClean="0"/>
                  <a:t>The simplest method to detect the error coefficient is to use an image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dirty="0" smtClean="0">
                    <a:solidFill>
                      <a:srgbClr val="FFFF00"/>
                    </a:solidFill>
                  </a:rPr>
                  <a:t> with constant brightness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dirty="0" smtClean="0">
                    <a:solidFill>
                      <a:srgbClr val="FFFF00"/>
                    </a:solidFill>
                  </a:rPr>
                  <a:t>.</a:t>
                </a:r>
              </a:p>
              <a:p>
                <a:pPr lvl="1"/>
                <a:r>
                  <a:rPr lang="en-US" altLang="zh-TW" dirty="0" smtClean="0"/>
                  <a:t>The degraded result is the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/>
                  <a:t>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 smtClean="0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altLang="zh-TW" i="1" smtClean="0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den>
                      </m:f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The systematic brightness errors can be suppressed by 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>
                    <a:solidFill>
                      <a:srgbClr val="FFC000"/>
                    </a:solidFill>
                  </a:rPr>
                  <a:t>The method can be used only if the image degradation process is stable.</a:t>
                </a:r>
                <a:endParaRPr lang="zh-TW" alt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7" t="-5284" r="-786" b="-7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Pixel brightness transformations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sp>
        <p:nvSpPr>
          <p:cNvPr id="7" name="向右箭號 6"/>
          <p:cNvSpPr/>
          <p:nvPr/>
        </p:nvSpPr>
        <p:spPr>
          <a:xfrm>
            <a:off x="4114800" y="3860595"/>
            <a:ext cx="457200" cy="228600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50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447800"/>
                <a:ext cx="8534400" cy="468900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  <a:effectLst/>
                  </a:rPr>
                  <a:t>Gray-scale transformation </a:t>
                </a:r>
              </a:p>
              <a:p>
                <a:pPr lvl="1"/>
                <a:r>
                  <a:rPr lang="en-US" altLang="zh-TW" dirty="0" smtClean="0"/>
                  <a:t>Gray-scale transformations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do not depend on </a:t>
                </a:r>
                <a:r>
                  <a:rPr lang="en-US" altLang="zh-TW" dirty="0" smtClean="0"/>
                  <a:t>the position of the pixel in the image.</a:t>
                </a:r>
              </a:p>
              <a:p>
                <a:pPr lvl="1"/>
                <a:r>
                  <a:rPr lang="en-US" altLang="zh-TW" dirty="0" smtClean="0"/>
                  <a:t>A transformation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</m:oMath>
                </a14:m>
                <a:r>
                  <a:rPr lang="en-US" altLang="zh-TW" dirty="0" smtClean="0"/>
                  <a:t> of original brightness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dirty="0" smtClean="0"/>
                  <a:t> from scale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dirty="0" smtClean="0"/>
                  <a:t> into brightness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dirty="0" smtClean="0"/>
                  <a:t> from a new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scale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/>
                  <a:t>is given by</a:t>
                </a:r>
              </a:p>
              <a:p>
                <a:pPr marL="1252538" lvl="1" indent="0">
                  <a:buNone/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𝒯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The figure shows the most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common gray-scale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transformations.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447800"/>
                <a:ext cx="8534400" cy="4689006"/>
              </a:xfrm>
              <a:blipFill>
                <a:blip r:embed="rId2"/>
                <a:stretch>
                  <a:fillRect l="-2143" t="-5202" r="-3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Pixel brightness transformations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480" y="3198534"/>
            <a:ext cx="3911600" cy="309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402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2692400" cy="2578100"/>
          </a:xfr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732" y="381000"/>
            <a:ext cx="2982068" cy="23622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28600"/>
            <a:ext cx="2692400" cy="25781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086966"/>
            <a:ext cx="2692400" cy="25781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76600"/>
            <a:ext cx="2692400" cy="25781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732" y="3124200"/>
            <a:ext cx="26924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85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Histogram equalization</a:t>
            </a:r>
          </a:p>
          <a:p>
            <a:pPr lvl="1"/>
            <a:r>
              <a:rPr lang="en-US" altLang="zh-TW" dirty="0" smtClean="0"/>
              <a:t>The aim is to create an image with </a:t>
            </a:r>
            <a:r>
              <a:rPr lang="en-US" altLang="zh-TW" dirty="0" smtClean="0">
                <a:solidFill>
                  <a:srgbClr val="FFFF00"/>
                </a:solidFill>
              </a:rPr>
              <a:t>equally</a:t>
            </a:r>
            <a:r>
              <a:rPr lang="en-US" altLang="zh-TW" dirty="0" smtClean="0"/>
              <a:t> distributed brightness levels over the whole brightness scale.</a:t>
            </a:r>
          </a:p>
          <a:p>
            <a:pPr lvl="1"/>
            <a:r>
              <a:rPr lang="en-US" altLang="zh-TW" dirty="0" smtClean="0">
                <a:solidFill>
                  <a:srgbClr val="FFFF00"/>
                </a:solidFill>
              </a:rPr>
              <a:t>Histogram equalization </a:t>
            </a:r>
            <a:r>
              <a:rPr lang="en-US" altLang="zh-TW" dirty="0" smtClean="0"/>
              <a:t>enhances contrast for brightness values close to histogram maxima, and decreases contrast near minima.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Gray-scale transformation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Picture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4114800"/>
            <a:ext cx="4495800" cy="179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ilter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Kilter">
      <a:maj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ilter">
      <a:fillStyleLst>
        <a:solidFill>
          <a:schemeClr val="phClr"/>
        </a:solidFill>
        <a:gradFill rotWithShape="1">
          <a:gsLst>
            <a:gs pos="0">
              <a:schemeClr val="phClr">
                <a:tint val="14000"/>
                <a:satMod val="180000"/>
                <a:lumMod val="100000"/>
              </a:schemeClr>
            </a:gs>
            <a:gs pos="42000">
              <a:schemeClr val="phClr">
                <a:tint val="40000"/>
                <a:satMod val="160000"/>
                <a:lumMod val="94000"/>
              </a:schemeClr>
            </a:gs>
            <a:gs pos="100000">
              <a:schemeClr val="phClr">
                <a:tint val="94000"/>
                <a:satMod val="140000"/>
              </a:schemeClr>
            </a:gs>
          </a:gsLst>
          <a:lin ang="5160000" scaled="1"/>
        </a:gradFill>
        <a:gradFill rotWithShape="1">
          <a:gsLst>
            <a:gs pos="38000">
              <a:schemeClr val="phClr">
                <a:satMod val="120000"/>
              </a:schemeClr>
            </a:gs>
            <a:gs pos="100000">
              <a:schemeClr val="phClr">
                <a:shade val="60000"/>
                <a:satMod val="180000"/>
                <a:lumMod val="70000"/>
              </a:schemeClr>
            </a:gs>
          </a:gsLst>
          <a:lin ang="4680000" scaled="0"/>
        </a:gradFill>
      </a:fillStyleLst>
      <a:lnStyleLst>
        <a:ln w="12700" cap="flat" cmpd="sng" algn="ctr">
          <a:solidFill>
            <a:schemeClr val="phClr">
              <a:shade val="50000"/>
            </a:schemeClr>
          </a:solidFill>
          <a:prstDash val="solid"/>
        </a:ln>
        <a:ln w="2540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762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152400" h="63500" prst="softRound"/>
          </a:sp3d>
        </a:effectStyle>
        <a:effectStyle>
          <a:effectLst>
            <a:outerShdw blurRad="107950" dist="12700" dir="5040000" rotWithShape="0">
              <a:srgbClr val="000000">
                <a:alpha val="5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h="635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atMod val="140000"/>
                <a:lumMod val="120000"/>
              </a:schemeClr>
            </a:gs>
            <a:gs pos="100000">
              <a:schemeClr val="phClr">
                <a:tint val="95000"/>
                <a:shade val="70000"/>
                <a:satMod val="180000"/>
                <a:lumMod val="82000"/>
              </a:schemeClr>
            </a:gs>
          </a:gsLst>
          <a:path path="circle">
            <a:fillToRect l="25000" t="25000" r="25000" b="25000"/>
          </a:path>
        </a:gradFill>
        <a:gradFill rotWithShape="1">
          <a:gsLst>
            <a:gs pos="0">
              <a:schemeClr val="phClr">
                <a:tint val="94000"/>
                <a:satMod val="140000"/>
                <a:lumMod val="120000"/>
              </a:schemeClr>
            </a:gs>
            <a:gs pos="100000">
              <a:schemeClr val="phClr">
                <a:tint val="97000"/>
                <a:shade val="70000"/>
                <a:satMod val="190000"/>
                <a:lumMod val="72000"/>
              </a:schemeClr>
            </a:gs>
          </a:gsLst>
          <a:path path="circle">
            <a:fillToRect l="50000" t="50000" r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1_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11883</TotalTime>
  <Words>2391</Words>
  <Application>Microsoft Office PowerPoint</Application>
  <PresentationFormat>如螢幕大小 (4:3)</PresentationFormat>
  <Paragraphs>437</Paragraphs>
  <Slides>48</Slides>
  <Notes>0</Notes>
  <HiddenSlides>0</HiddenSlides>
  <MMClips>1</MMClips>
  <ScaleCrop>false</ScaleCrop>
  <HeadingPairs>
    <vt:vector size="8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3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48</vt:i4>
      </vt:variant>
    </vt:vector>
  </HeadingPairs>
  <TitlesOfParts>
    <vt:vector size="65" baseType="lpstr">
      <vt:lpstr>微軟正黑體</vt:lpstr>
      <vt:lpstr>新細明體</vt:lpstr>
      <vt:lpstr>Arial</vt:lpstr>
      <vt:lpstr>Calibri</vt:lpstr>
      <vt:lpstr>Cambria Math</vt:lpstr>
      <vt:lpstr>Gill Sans Ultra Bold Condensed</vt:lpstr>
      <vt:lpstr>Rockwell</vt:lpstr>
      <vt:lpstr>Times New Roman</vt:lpstr>
      <vt:lpstr>Trebuchet MS</vt:lpstr>
      <vt:lpstr>Verdana</vt:lpstr>
      <vt:lpstr>Wingdings</vt:lpstr>
      <vt:lpstr>Wingdings 3</vt:lpstr>
      <vt:lpstr>Kilter</vt:lpstr>
      <vt:lpstr>多面向</vt:lpstr>
      <vt:lpstr>1_多面向</vt:lpstr>
      <vt:lpstr>Equation</vt:lpstr>
      <vt:lpstr>PhotoImpact</vt:lpstr>
      <vt:lpstr>Chapter 5</vt:lpstr>
      <vt:lpstr>Image pre-processing</vt:lpstr>
      <vt:lpstr>PowerPoint 簡報</vt:lpstr>
      <vt:lpstr>Pixel brightness transformations</vt:lpstr>
      <vt:lpstr>Examples</vt:lpstr>
      <vt:lpstr>Pixel brightness transformations</vt:lpstr>
      <vt:lpstr>Pixel brightness transformations</vt:lpstr>
      <vt:lpstr>PowerPoint 簡報</vt:lpstr>
      <vt:lpstr>Gray-scale transformation </vt:lpstr>
      <vt:lpstr>Histogram equalization</vt:lpstr>
      <vt:lpstr>Histogram equalization</vt:lpstr>
      <vt:lpstr>Histogram equalization</vt:lpstr>
      <vt:lpstr>PowerPoint 簡報</vt:lpstr>
      <vt:lpstr>Geometric transformations</vt:lpstr>
      <vt:lpstr>PowerPoint 簡報</vt:lpstr>
      <vt:lpstr>PowerPoint 簡報</vt:lpstr>
      <vt:lpstr>PowerPoint 簡報</vt:lpstr>
      <vt:lpstr>Pixel co-ordinate transformation</vt:lpstr>
      <vt:lpstr>Pixel co-ordinate transformation</vt:lpstr>
      <vt:lpstr>PowerPoint 簡報</vt:lpstr>
      <vt:lpstr>PowerPoint 簡報</vt:lpstr>
      <vt:lpstr>Pixel co-ordinate transformation</vt:lpstr>
      <vt:lpstr>Pixel co-ordinate transformation</vt:lpstr>
      <vt:lpstr>Pixel co-ordinate transformation</vt:lpstr>
      <vt:lpstr>Brightness interpolation</vt:lpstr>
      <vt:lpstr>Brightness interpolation</vt:lpstr>
      <vt:lpstr>Brightness interpolation</vt:lpstr>
      <vt:lpstr>Brightness interpolation</vt:lpstr>
      <vt:lpstr>Brightness interpolation</vt:lpstr>
      <vt:lpstr>Local pre-processing</vt:lpstr>
      <vt:lpstr>Local pre-processing</vt:lpstr>
      <vt:lpstr>Image smoothing</vt:lpstr>
      <vt:lpstr>Image smoothing</vt:lpstr>
      <vt:lpstr>PowerPoint 簡報</vt:lpstr>
      <vt:lpstr>Image smoothing</vt:lpstr>
      <vt:lpstr>Image smoothing</vt:lpstr>
      <vt:lpstr>Image smoothing</vt:lpstr>
      <vt:lpstr>Image smoothing</vt:lpstr>
      <vt:lpstr>Image smoothing</vt:lpstr>
      <vt:lpstr>Image smoothing</vt:lpstr>
      <vt:lpstr>Image smoothing</vt:lpstr>
      <vt:lpstr>PowerPoint 簡報</vt:lpstr>
      <vt:lpstr>Image smoothing</vt:lpstr>
      <vt:lpstr>PowerPoint 簡報</vt:lpstr>
      <vt:lpstr>Image smoothing</vt:lpstr>
      <vt:lpstr>Image smoothing</vt:lpstr>
      <vt:lpstr>Image smoothing</vt:lpstr>
      <vt:lpstr>Image smoothing</vt:lpstr>
    </vt:vector>
  </TitlesOfParts>
  <Company>NTL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altit</dc:creator>
  <cp:lastModifiedBy>User</cp:lastModifiedBy>
  <cp:revision>264</cp:revision>
  <dcterms:created xsi:type="dcterms:W3CDTF">2013-10-11T17:23:38Z</dcterms:created>
  <dcterms:modified xsi:type="dcterms:W3CDTF">2019-11-12T08:47:25Z</dcterms:modified>
</cp:coreProperties>
</file>